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551" r:id="rId3"/>
    <p:sldId id="552" r:id="rId4"/>
    <p:sldId id="553" r:id="rId5"/>
    <p:sldId id="554" r:id="rId6"/>
    <p:sldId id="555" r:id="rId7"/>
    <p:sldId id="556" r:id="rId8"/>
    <p:sldId id="558" r:id="rId9"/>
    <p:sldId id="557"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40" autoAdjust="0"/>
  </p:normalViewPr>
  <p:slideViewPr>
    <p:cSldViewPr snapToGrid="0">
      <p:cViewPr>
        <p:scale>
          <a:sx n="167" d="100"/>
          <a:sy n="167"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6A1E6B-AF5D-2BAC-E3D3-FFE489FBF31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29F0DCCB-D124-4F04-9902-AFC7F28BB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7A00580-F596-40E9-666D-CED5D7723814}"/>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5" name="Нижний колонтитул 4">
            <a:extLst>
              <a:ext uri="{FF2B5EF4-FFF2-40B4-BE49-F238E27FC236}">
                <a16:creationId xmlns:a16="http://schemas.microsoft.com/office/drawing/2014/main" xmlns="" id="{DAD3088D-7486-B45F-1DEA-9B85699E44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A88ECF0-A5C6-4659-F084-F299DD836581}"/>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211649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0C9512-A971-1227-1B93-B48B2636794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98FBFE9F-1690-8040-C340-F1CD55D4A5F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E9D6142-CB0F-A947-EBF4-64E765BC1041}"/>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5" name="Нижний колонтитул 4">
            <a:extLst>
              <a:ext uri="{FF2B5EF4-FFF2-40B4-BE49-F238E27FC236}">
                <a16:creationId xmlns:a16="http://schemas.microsoft.com/office/drawing/2014/main" xmlns="" id="{63FA488B-06B0-D65A-6FDB-1B6B1F3671C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F689E36-2DE4-6E67-1934-CD1420595B86}"/>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106081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BE2774DF-23FA-C80B-BE1A-838FC8B4589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BBEB4365-72C0-596F-B6CD-D802726D202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D0CAA383-4E2B-A471-AEA5-FA5677826560}"/>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5" name="Нижний колонтитул 4">
            <a:extLst>
              <a:ext uri="{FF2B5EF4-FFF2-40B4-BE49-F238E27FC236}">
                <a16:creationId xmlns:a16="http://schemas.microsoft.com/office/drawing/2014/main" xmlns="" id="{8094BAC0-B50F-B323-A3CA-0247E8E9F1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1F31FF3-9C0F-95B4-293F-366C46815914}"/>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163050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43" name="Google Shape;84;p13">
            <a:extLst>
              <a:ext uri="{FF2B5EF4-FFF2-40B4-BE49-F238E27FC236}">
                <a16:creationId xmlns:a16="http://schemas.microsoft.com/office/drawing/2014/main" xmlns="" id="{B2AECA09-3B52-CEFE-55A4-1A3BE62E70F9}"/>
              </a:ext>
            </a:extLst>
          </p:cNvPr>
          <p:cNvPicPr preferRelativeResize="0"/>
          <p:nvPr userDrawn="1"/>
        </p:nvPicPr>
        <p:blipFill>
          <a:blip r:embed="rId2"/>
          <a:srcRect/>
          <a:stretch/>
        </p:blipFill>
        <p:spPr>
          <a:xfrm>
            <a:off x="4393" y="808"/>
            <a:ext cx="12190418" cy="6857192"/>
          </a:xfrm>
          <a:prstGeom prst="rect">
            <a:avLst/>
          </a:prstGeom>
          <a:noFill/>
          <a:ln>
            <a:noFill/>
          </a:ln>
        </p:spPr>
      </p:pic>
      <p:sp>
        <p:nvSpPr>
          <p:cNvPr id="45" name="Google Shape;87;p13">
            <a:extLst>
              <a:ext uri="{FF2B5EF4-FFF2-40B4-BE49-F238E27FC236}">
                <a16:creationId xmlns:a16="http://schemas.microsoft.com/office/drawing/2014/main" xmlns="" id="{88EFEDA0-1AFF-3555-78C0-1C2D97AD83F8}"/>
              </a:ext>
            </a:extLst>
          </p:cNvPr>
          <p:cNvSpPr/>
          <p:nvPr userDrawn="1"/>
        </p:nvSpPr>
        <p:spPr>
          <a:xfrm>
            <a:off x="-1302082" y="1"/>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CA2324"/>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a:solidFill>
                <a:srgbClr val="CA2324"/>
              </a:solidFill>
              <a:latin typeface="Calibri"/>
              <a:ea typeface="Calibri"/>
              <a:cs typeface="Calibri"/>
              <a:sym typeface="Calibri"/>
            </a:endParaRPr>
          </a:p>
        </p:txBody>
      </p:sp>
      <p:sp>
        <p:nvSpPr>
          <p:cNvPr id="46" name="Google Shape;92;p13">
            <a:extLst>
              <a:ext uri="{FF2B5EF4-FFF2-40B4-BE49-F238E27FC236}">
                <a16:creationId xmlns:a16="http://schemas.microsoft.com/office/drawing/2014/main" xmlns="" id="{80242B94-7374-2915-C886-307616941484}"/>
              </a:ext>
            </a:extLst>
          </p:cNvPr>
          <p:cNvSpPr txBox="1"/>
          <p:nvPr userDrawn="1"/>
        </p:nvSpPr>
        <p:spPr>
          <a:xfrm>
            <a:off x="-1327513" y="74948"/>
            <a:ext cx="1070521"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R202 G35 B36</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47" name="Google Shape;87;p13">
            <a:extLst>
              <a:ext uri="{FF2B5EF4-FFF2-40B4-BE49-F238E27FC236}">
                <a16:creationId xmlns:a16="http://schemas.microsoft.com/office/drawing/2014/main" xmlns="" id="{84984978-5DB2-5DF2-6CA4-FE9278734468}"/>
              </a:ext>
            </a:extLst>
          </p:cNvPr>
          <p:cNvSpPr/>
          <p:nvPr userDrawn="1"/>
        </p:nvSpPr>
        <p:spPr>
          <a:xfrm>
            <a:off x="-1303121" y="531579"/>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003B59"/>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48" name="Google Shape;92;p13">
            <a:extLst>
              <a:ext uri="{FF2B5EF4-FFF2-40B4-BE49-F238E27FC236}">
                <a16:creationId xmlns:a16="http://schemas.microsoft.com/office/drawing/2014/main" xmlns="" id="{D20349D4-60B3-300E-8B06-0917380F010B}"/>
              </a:ext>
            </a:extLst>
          </p:cNvPr>
          <p:cNvSpPr txBox="1"/>
          <p:nvPr userDrawn="1"/>
        </p:nvSpPr>
        <p:spPr>
          <a:xfrm>
            <a:off x="-1328551" y="606526"/>
            <a:ext cx="1070521"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R0 G59 B89</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49" name="Google Shape;87;p13">
            <a:extLst>
              <a:ext uri="{FF2B5EF4-FFF2-40B4-BE49-F238E27FC236}">
                <a16:creationId xmlns:a16="http://schemas.microsoft.com/office/drawing/2014/main" xmlns="" id="{6AB932A4-C42A-05FE-3E99-352D7D7E4FDA}"/>
              </a:ext>
            </a:extLst>
          </p:cNvPr>
          <p:cNvSpPr/>
          <p:nvPr userDrawn="1"/>
        </p:nvSpPr>
        <p:spPr>
          <a:xfrm>
            <a:off x="-1304160" y="1039730"/>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009C95"/>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50" name="Google Shape;92;p13">
            <a:extLst>
              <a:ext uri="{FF2B5EF4-FFF2-40B4-BE49-F238E27FC236}">
                <a16:creationId xmlns:a16="http://schemas.microsoft.com/office/drawing/2014/main" xmlns="" id="{22ACD6A9-F866-0D24-76B7-7B2E2FA1F035}"/>
              </a:ext>
            </a:extLst>
          </p:cNvPr>
          <p:cNvSpPr txBox="1"/>
          <p:nvPr userDrawn="1"/>
        </p:nvSpPr>
        <p:spPr>
          <a:xfrm>
            <a:off x="-1329590" y="1114676"/>
            <a:ext cx="1070521"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R0 G156 B149</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1" name="Google Shape;87;p13">
            <a:extLst>
              <a:ext uri="{FF2B5EF4-FFF2-40B4-BE49-F238E27FC236}">
                <a16:creationId xmlns:a16="http://schemas.microsoft.com/office/drawing/2014/main" xmlns="" id="{BA4F2A79-C037-12F0-7877-DA7207D24357}"/>
              </a:ext>
            </a:extLst>
          </p:cNvPr>
          <p:cNvSpPr/>
          <p:nvPr userDrawn="1"/>
        </p:nvSpPr>
        <p:spPr>
          <a:xfrm>
            <a:off x="-1304160" y="1571307"/>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97C22D"/>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52" name="Google Shape;92;p13">
            <a:extLst>
              <a:ext uri="{FF2B5EF4-FFF2-40B4-BE49-F238E27FC236}">
                <a16:creationId xmlns:a16="http://schemas.microsoft.com/office/drawing/2014/main" xmlns="" id="{0D085B99-F874-0BA6-5ECE-B30DFEA5EEEB}"/>
              </a:ext>
            </a:extLst>
          </p:cNvPr>
          <p:cNvSpPr txBox="1"/>
          <p:nvPr userDrawn="1"/>
        </p:nvSpPr>
        <p:spPr>
          <a:xfrm>
            <a:off x="-1329591" y="1646254"/>
            <a:ext cx="1123234"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R151 G194 B45</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 name="Google Shape;87;p13">
            <a:extLst>
              <a:ext uri="{FF2B5EF4-FFF2-40B4-BE49-F238E27FC236}">
                <a16:creationId xmlns:a16="http://schemas.microsoft.com/office/drawing/2014/main" xmlns="" id="{7BD12F82-B1A8-2965-4BA2-AE653744DDF5}"/>
              </a:ext>
            </a:extLst>
          </p:cNvPr>
          <p:cNvSpPr/>
          <p:nvPr userDrawn="1"/>
        </p:nvSpPr>
        <p:spPr>
          <a:xfrm>
            <a:off x="-1304160" y="2102885"/>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00A1E4"/>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54" name="Google Shape;92;p13">
            <a:extLst>
              <a:ext uri="{FF2B5EF4-FFF2-40B4-BE49-F238E27FC236}">
                <a16:creationId xmlns:a16="http://schemas.microsoft.com/office/drawing/2014/main" xmlns="" id="{3EB829FE-A4F6-8368-D7EC-7E9A138F282B}"/>
              </a:ext>
            </a:extLst>
          </p:cNvPr>
          <p:cNvSpPr txBox="1"/>
          <p:nvPr userDrawn="1"/>
        </p:nvSpPr>
        <p:spPr>
          <a:xfrm>
            <a:off x="-1329591" y="2177832"/>
            <a:ext cx="1123234"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R0 G161 B228</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5" name="Google Shape;87;p13">
            <a:extLst>
              <a:ext uri="{FF2B5EF4-FFF2-40B4-BE49-F238E27FC236}">
                <a16:creationId xmlns:a16="http://schemas.microsoft.com/office/drawing/2014/main" xmlns="" id="{205EA81B-B833-CF81-A04A-669067A1216E}"/>
              </a:ext>
            </a:extLst>
          </p:cNvPr>
          <p:cNvSpPr/>
          <p:nvPr userDrawn="1"/>
        </p:nvSpPr>
        <p:spPr>
          <a:xfrm>
            <a:off x="-1304160" y="2634463"/>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70A97F">
              <a:alpha val="99000"/>
            </a:srgbClr>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56" name="Google Shape;92;p13">
            <a:extLst>
              <a:ext uri="{FF2B5EF4-FFF2-40B4-BE49-F238E27FC236}">
                <a16:creationId xmlns:a16="http://schemas.microsoft.com/office/drawing/2014/main" xmlns="" id="{879651D3-14DE-31BB-A99F-1FFFB46763AE}"/>
              </a:ext>
            </a:extLst>
          </p:cNvPr>
          <p:cNvSpPr txBox="1"/>
          <p:nvPr userDrawn="1"/>
        </p:nvSpPr>
        <p:spPr>
          <a:xfrm>
            <a:off x="-1329592" y="2709409"/>
            <a:ext cx="1170846"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R112 G169 B127</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Tree>
    <p:extLst>
      <p:ext uri="{BB962C8B-B14F-4D97-AF65-F5344CB8AC3E}">
        <p14:creationId xmlns:p14="http://schemas.microsoft.com/office/powerpoint/2010/main" val="32585784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pic>
        <p:nvPicPr>
          <p:cNvPr id="6" name="Google Shape;84;p13">
            <a:extLst>
              <a:ext uri="{FF2B5EF4-FFF2-40B4-BE49-F238E27FC236}">
                <a16:creationId xmlns:a16="http://schemas.microsoft.com/office/drawing/2014/main" xmlns="" id="{EF2A82B5-DA5B-F963-B34E-83F32E3ED8B7}"/>
              </a:ext>
            </a:extLst>
          </p:cNvPr>
          <p:cNvPicPr preferRelativeResize="0"/>
          <p:nvPr userDrawn="1"/>
        </p:nvPicPr>
        <p:blipFill>
          <a:blip r:embed="rId2"/>
          <a:srcRect/>
          <a:stretch/>
        </p:blipFill>
        <p:spPr>
          <a:xfrm>
            <a:off x="1" y="808"/>
            <a:ext cx="12199203" cy="6852597"/>
          </a:xfrm>
          <a:prstGeom prst="rect">
            <a:avLst/>
          </a:prstGeom>
          <a:noFill/>
          <a:ln>
            <a:noFill/>
          </a:ln>
        </p:spPr>
      </p:pic>
      <p:sp>
        <p:nvSpPr>
          <p:cNvPr id="9" name="Google Shape;228;p19">
            <a:extLst>
              <a:ext uri="{FF2B5EF4-FFF2-40B4-BE49-F238E27FC236}">
                <a16:creationId xmlns:a16="http://schemas.microsoft.com/office/drawing/2014/main" xmlns="" id="{DC3762FD-510E-79CB-13B4-E636EE9F7832}"/>
              </a:ext>
            </a:extLst>
          </p:cNvPr>
          <p:cNvSpPr txBox="1"/>
          <p:nvPr userDrawn="1"/>
        </p:nvSpPr>
        <p:spPr>
          <a:xfrm>
            <a:off x="11406660" y="505805"/>
            <a:ext cx="287635" cy="221207"/>
          </a:xfrm>
          <a:prstGeom prst="rect">
            <a:avLst/>
          </a:prstGeom>
          <a:noFill/>
          <a:ln>
            <a:noFill/>
          </a:ln>
        </p:spPr>
        <p:txBody>
          <a:bodyPr spcFirstLastPara="1" wrap="square" lIns="0" tIns="0" rIns="0" bIns="0" anchor="t" anchorCtr="0">
            <a:noAutofit/>
          </a:bodyPr>
          <a:lstStyle/>
          <a:p>
            <a:pPr algn="r"/>
            <a:fld id="{FCD5956F-9059-6A4D-8B2C-D132F7CC0CC4}" type="slidenum">
              <a:rPr lang="en-US" sz="1140" smtClean="0">
                <a:solidFill>
                  <a:srgbClr val="CA2324"/>
                </a:solidFill>
                <a:latin typeface="Verdana" panose="020B0604030504040204" pitchFamily="34" charset="0"/>
                <a:ea typeface="Verdana" panose="020B0604030504040204" pitchFamily="34" charset="0"/>
                <a:cs typeface="Verdana" panose="020B0604030504040204" pitchFamily="34" charset="0"/>
                <a:sym typeface="Calibri"/>
              </a:rPr>
              <a:pPr algn="r"/>
              <a:t>‹#›</a:t>
            </a:fld>
            <a:endParaRPr sz="1140" dirty="0">
              <a:solidFill>
                <a:srgbClr val="CA2324"/>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a:extLst>
              <a:ext uri="{FF2B5EF4-FFF2-40B4-BE49-F238E27FC236}">
                <a16:creationId xmlns:a16="http://schemas.microsoft.com/office/drawing/2014/main" xmlns="" id="{85650774-B5C5-E258-D0D5-5A21C795B262}"/>
              </a:ext>
            </a:extLst>
          </p:cNvPr>
          <p:cNvPicPr>
            <a:picLocks noChangeAspect="1"/>
          </p:cNvPicPr>
          <p:nvPr userDrawn="1"/>
        </p:nvPicPr>
        <p:blipFill>
          <a:blip r:embed="rId3"/>
          <a:stretch>
            <a:fillRect/>
          </a:stretch>
        </p:blipFill>
        <p:spPr>
          <a:xfrm>
            <a:off x="591870" y="301894"/>
            <a:ext cx="2326918" cy="363299"/>
          </a:xfrm>
          <a:prstGeom prst="rect">
            <a:avLst/>
          </a:prstGeom>
        </p:spPr>
      </p:pic>
      <p:sp>
        <p:nvSpPr>
          <p:cNvPr id="23" name="Google Shape;87;p13">
            <a:extLst>
              <a:ext uri="{FF2B5EF4-FFF2-40B4-BE49-F238E27FC236}">
                <a16:creationId xmlns:a16="http://schemas.microsoft.com/office/drawing/2014/main" xmlns="" id="{7EED976A-E5BD-65E8-11B8-F3061FFA5F78}"/>
              </a:ext>
            </a:extLst>
          </p:cNvPr>
          <p:cNvSpPr/>
          <p:nvPr userDrawn="1"/>
        </p:nvSpPr>
        <p:spPr>
          <a:xfrm>
            <a:off x="-1302082" y="1"/>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CA2324"/>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a:solidFill>
                <a:srgbClr val="CA2324"/>
              </a:solidFill>
              <a:latin typeface="Calibri"/>
              <a:ea typeface="Calibri"/>
              <a:cs typeface="Calibri"/>
              <a:sym typeface="Calibri"/>
            </a:endParaRPr>
          </a:p>
        </p:txBody>
      </p:sp>
      <p:sp>
        <p:nvSpPr>
          <p:cNvPr id="24" name="Google Shape;92;p13">
            <a:extLst>
              <a:ext uri="{FF2B5EF4-FFF2-40B4-BE49-F238E27FC236}">
                <a16:creationId xmlns:a16="http://schemas.microsoft.com/office/drawing/2014/main" xmlns="" id="{8819F3F8-A68E-3EB5-573F-440F210B4084}"/>
              </a:ext>
            </a:extLst>
          </p:cNvPr>
          <p:cNvSpPr txBox="1"/>
          <p:nvPr userDrawn="1"/>
        </p:nvSpPr>
        <p:spPr>
          <a:xfrm>
            <a:off x="-1327513" y="74948"/>
            <a:ext cx="1070521"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R202 G35 B36</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5" name="Google Shape;87;p13">
            <a:extLst>
              <a:ext uri="{FF2B5EF4-FFF2-40B4-BE49-F238E27FC236}">
                <a16:creationId xmlns:a16="http://schemas.microsoft.com/office/drawing/2014/main" xmlns="" id="{23BC88CF-631A-75BB-CE40-82ACA8660B79}"/>
              </a:ext>
            </a:extLst>
          </p:cNvPr>
          <p:cNvSpPr/>
          <p:nvPr userDrawn="1"/>
        </p:nvSpPr>
        <p:spPr>
          <a:xfrm>
            <a:off x="-1303121" y="531579"/>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003B59"/>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26" name="Google Shape;92;p13">
            <a:extLst>
              <a:ext uri="{FF2B5EF4-FFF2-40B4-BE49-F238E27FC236}">
                <a16:creationId xmlns:a16="http://schemas.microsoft.com/office/drawing/2014/main" xmlns="" id="{8E0B9300-5FD3-DBA0-BAB9-7DC4872BED79}"/>
              </a:ext>
            </a:extLst>
          </p:cNvPr>
          <p:cNvSpPr txBox="1"/>
          <p:nvPr userDrawn="1"/>
        </p:nvSpPr>
        <p:spPr>
          <a:xfrm>
            <a:off x="-1328551" y="606526"/>
            <a:ext cx="1070521"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R0 G59 B89</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7" name="Google Shape;87;p13">
            <a:extLst>
              <a:ext uri="{FF2B5EF4-FFF2-40B4-BE49-F238E27FC236}">
                <a16:creationId xmlns:a16="http://schemas.microsoft.com/office/drawing/2014/main" xmlns="" id="{3752542C-9942-6073-A611-CB12B43CB266}"/>
              </a:ext>
            </a:extLst>
          </p:cNvPr>
          <p:cNvSpPr/>
          <p:nvPr userDrawn="1"/>
        </p:nvSpPr>
        <p:spPr>
          <a:xfrm>
            <a:off x="-1304160" y="1039730"/>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009C95"/>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28" name="Google Shape;92;p13">
            <a:extLst>
              <a:ext uri="{FF2B5EF4-FFF2-40B4-BE49-F238E27FC236}">
                <a16:creationId xmlns:a16="http://schemas.microsoft.com/office/drawing/2014/main" xmlns="" id="{D5B45203-8C54-3527-FC47-64C6707BB5CD}"/>
              </a:ext>
            </a:extLst>
          </p:cNvPr>
          <p:cNvSpPr txBox="1"/>
          <p:nvPr userDrawn="1"/>
        </p:nvSpPr>
        <p:spPr>
          <a:xfrm>
            <a:off x="-1329590" y="1114676"/>
            <a:ext cx="1070521"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R0 G156 B149</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9" name="Google Shape;87;p13">
            <a:extLst>
              <a:ext uri="{FF2B5EF4-FFF2-40B4-BE49-F238E27FC236}">
                <a16:creationId xmlns:a16="http://schemas.microsoft.com/office/drawing/2014/main" xmlns="" id="{B3A06453-5802-70D6-4CE2-F9A2EB09C7DC}"/>
              </a:ext>
            </a:extLst>
          </p:cNvPr>
          <p:cNvSpPr/>
          <p:nvPr userDrawn="1"/>
        </p:nvSpPr>
        <p:spPr>
          <a:xfrm>
            <a:off x="-1304160" y="1571307"/>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97C22D"/>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30" name="Google Shape;92;p13">
            <a:extLst>
              <a:ext uri="{FF2B5EF4-FFF2-40B4-BE49-F238E27FC236}">
                <a16:creationId xmlns:a16="http://schemas.microsoft.com/office/drawing/2014/main" xmlns="" id="{37F775E2-32F8-C668-F7B0-875E5F872569}"/>
              </a:ext>
            </a:extLst>
          </p:cNvPr>
          <p:cNvSpPr txBox="1"/>
          <p:nvPr userDrawn="1"/>
        </p:nvSpPr>
        <p:spPr>
          <a:xfrm>
            <a:off x="-1329591" y="1646254"/>
            <a:ext cx="1123234"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R151 G194 B45</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1" name="Google Shape;87;p13">
            <a:extLst>
              <a:ext uri="{FF2B5EF4-FFF2-40B4-BE49-F238E27FC236}">
                <a16:creationId xmlns:a16="http://schemas.microsoft.com/office/drawing/2014/main" xmlns="" id="{6F2A73AF-56D8-8ECA-B343-8539A3AD0969}"/>
              </a:ext>
            </a:extLst>
          </p:cNvPr>
          <p:cNvSpPr/>
          <p:nvPr userDrawn="1"/>
        </p:nvSpPr>
        <p:spPr>
          <a:xfrm>
            <a:off x="-1304160" y="2102885"/>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00A1E4"/>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32" name="Google Shape;92;p13">
            <a:extLst>
              <a:ext uri="{FF2B5EF4-FFF2-40B4-BE49-F238E27FC236}">
                <a16:creationId xmlns:a16="http://schemas.microsoft.com/office/drawing/2014/main" xmlns="" id="{4227B3A7-5C6F-1F2D-A3B7-74719B2BCB5A}"/>
              </a:ext>
            </a:extLst>
          </p:cNvPr>
          <p:cNvSpPr txBox="1"/>
          <p:nvPr userDrawn="1"/>
        </p:nvSpPr>
        <p:spPr>
          <a:xfrm>
            <a:off x="-1329591" y="2177832"/>
            <a:ext cx="1123234"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R0 G161 B228</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3" name="Google Shape;87;p13">
            <a:extLst>
              <a:ext uri="{FF2B5EF4-FFF2-40B4-BE49-F238E27FC236}">
                <a16:creationId xmlns:a16="http://schemas.microsoft.com/office/drawing/2014/main" xmlns="" id="{FEB38A12-7693-EDBC-45C0-12F9B8589E2C}"/>
              </a:ext>
            </a:extLst>
          </p:cNvPr>
          <p:cNvSpPr/>
          <p:nvPr userDrawn="1"/>
        </p:nvSpPr>
        <p:spPr>
          <a:xfrm>
            <a:off x="-1304160" y="2634463"/>
            <a:ext cx="1069482" cy="404106"/>
          </a:xfrm>
          <a:custGeom>
            <a:avLst/>
            <a:gdLst/>
            <a:ahLst/>
            <a:cxnLst/>
            <a:rect l="l" t="t" r="r" b="b"/>
            <a:pathLst>
              <a:path w="730250" h="730250" extrusionOk="0">
                <a:moveTo>
                  <a:pt x="18923" y="17754"/>
                </a:moveTo>
                <a:lnTo>
                  <a:pt x="738924" y="17754"/>
                </a:lnTo>
                <a:lnTo>
                  <a:pt x="738924" y="737755"/>
                </a:lnTo>
                <a:lnTo>
                  <a:pt x="18923" y="737755"/>
                </a:lnTo>
                <a:lnTo>
                  <a:pt x="18923" y="17754"/>
                </a:lnTo>
                <a:close/>
              </a:path>
            </a:pathLst>
          </a:custGeom>
          <a:solidFill>
            <a:srgbClr val="70A97F">
              <a:alpha val="99000"/>
            </a:srgbClr>
          </a:solidFill>
          <a:ln w="12700" cap="flat" cmpd="sng">
            <a:solidFill>
              <a:srgbClr val="000000">
                <a:alpha val="0"/>
              </a:srgbClr>
            </a:solidFill>
            <a:prstDash val="solid"/>
            <a:round/>
            <a:headEnd type="none" w="sm" len="sm"/>
            <a:tailEnd type="none" w="sm" len="sm"/>
          </a:ln>
        </p:spPr>
        <p:txBody>
          <a:bodyPr spcFirstLastPara="1" wrap="square" lIns="82908" tIns="41442" rIns="82908" bIns="41442" anchor="ctr" anchorCtr="0">
            <a:noAutofit/>
          </a:bodyPr>
          <a:lstStyle/>
          <a:p>
            <a:pPr algn="ctr"/>
            <a:endParaRPr sz="1088" dirty="0">
              <a:solidFill>
                <a:srgbClr val="003B59"/>
              </a:solidFill>
              <a:latin typeface="Calibri"/>
              <a:ea typeface="Calibri"/>
              <a:cs typeface="Calibri"/>
              <a:sym typeface="Calibri"/>
            </a:endParaRPr>
          </a:p>
        </p:txBody>
      </p:sp>
      <p:sp>
        <p:nvSpPr>
          <p:cNvPr id="34" name="Google Shape;92;p13">
            <a:extLst>
              <a:ext uri="{FF2B5EF4-FFF2-40B4-BE49-F238E27FC236}">
                <a16:creationId xmlns:a16="http://schemas.microsoft.com/office/drawing/2014/main" xmlns="" id="{1E24BD26-0CBF-07C7-732D-344753D00EE2}"/>
              </a:ext>
            </a:extLst>
          </p:cNvPr>
          <p:cNvSpPr txBox="1"/>
          <p:nvPr userDrawn="1"/>
        </p:nvSpPr>
        <p:spPr>
          <a:xfrm>
            <a:off x="-1329592" y="2709409"/>
            <a:ext cx="1170846" cy="230787"/>
          </a:xfrm>
          <a:prstGeom prst="rect">
            <a:avLst/>
          </a:prstGeom>
          <a:noFill/>
          <a:ln>
            <a:noFill/>
          </a:ln>
        </p:spPr>
        <p:txBody>
          <a:bodyPr spcFirstLastPara="1" wrap="square" lIns="82908" tIns="82908" rIns="82908" bIns="82908" anchor="ctr" anchorCtr="0">
            <a:noAutofit/>
          </a:bodyPr>
          <a:lstStyle/>
          <a:p>
            <a:r>
              <a:rPr lang="en-US"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rPr>
              <a:t>R112 G169 B127</a:t>
            </a:r>
            <a:endParaRPr sz="912" dirty="0">
              <a:solidFill>
                <a:srgbClr val="FFFFFF"/>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xmlns="" id="{40AD46DA-4210-02BF-0A69-F7BF7D2B17B3}"/>
              </a:ext>
            </a:extLst>
          </p:cNvPr>
          <p:cNvSpPr txBox="1"/>
          <p:nvPr userDrawn="1"/>
        </p:nvSpPr>
        <p:spPr>
          <a:xfrm>
            <a:off x="2824311" y="82172"/>
            <a:ext cx="8077440" cy="651460"/>
          </a:xfrm>
          <a:prstGeom prst="rect">
            <a:avLst/>
          </a:prstGeom>
          <a:noFill/>
        </p:spPr>
        <p:txBody>
          <a:bodyPr wrap="square">
            <a:spAutoFit/>
          </a:bodyPr>
          <a:lstStyle/>
          <a:p>
            <a:pPr algn="ctr">
              <a:lnSpc>
                <a:spcPct val="100000"/>
              </a:lnSpc>
              <a:spcBef>
                <a:spcPts val="0"/>
              </a:spcBef>
              <a:spcAft>
                <a:spcPts val="1000"/>
              </a:spcAft>
            </a:pPr>
            <a:r>
              <a:rPr lang="ru-RU" sz="1400" b="1" dirty="0">
                <a:latin typeface="Lato" panose="020F0502020204030203" pitchFamily="34" charset="0"/>
                <a:ea typeface="Lato" panose="020F0502020204030203" pitchFamily="34" charset="0"/>
                <a:cs typeface="Lato" panose="020F0502020204030203" pitchFamily="34" charset="0"/>
              </a:rPr>
              <a:t>Методическое пособие </a:t>
            </a:r>
          </a:p>
          <a:p>
            <a:pPr algn="ctr">
              <a:lnSpc>
                <a:spcPct val="100000"/>
              </a:lnSpc>
              <a:spcBef>
                <a:spcPts val="0"/>
              </a:spcBef>
              <a:spcAft>
                <a:spcPts val="1000"/>
              </a:spcAft>
            </a:pPr>
            <a:r>
              <a:rPr lang="ru-RU" sz="1400" b="1" dirty="0">
                <a:latin typeface="Lato" panose="020F0502020204030203" pitchFamily="34" charset="0"/>
                <a:ea typeface="Lato" panose="020F0502020204030203" pitchFamily="34" charset="0"/>
                <a:cs typeface="Lato" panose="020F0502020204030203" pitchFamily="34" charset="0"/>
              </a:rPr>
              <a:t>«Оформление дополнительной работы в медицинской организации»</a:t>
            </a:r>
          </a:p>
        </p:txBody>
      </p:sp>
    </p:spTree>
    <p:extLst>
      <p:ext uri="{BB962C8B-B14F-4D97-AF65-F5344CB8AC3E}">
        <p14:creationId xmlns:p14="http://schemas.microsoft.com/office/powerpoint/2010/main" val="137488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21CCFA-6DD8-6C58-459D-C41C5A1AF56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DBB3EDA-A6B1-76D6-0488-364F3AAAE7E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7243135-DE2B-D955-EA43-771AF749CD5E}"/>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5" name="Нижний колонтитул 4">
            <a:extLst>
              <a:ext uri="{FF2B5EF4-FFF2-40B4-BE49-F238E27FC236}">
                <a16:creationId xmlns:a16="http://schemas.microsoft.com/office/drawing/2014/main" xmlns="" id="{E08117B2-1A86-11C7-0383-74AF818E3E1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3E29B2D-4831-8BD5-24F6-E69CEB8A0DA0}"/>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194118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28A0BF-4BBB-ABB1-480E-BB7CF86750D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A11BDFA6-81BA-7D59-C944-C5ACB8F931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E02E67B-1F08-3223-CBA4-2972FB34ED44}"/>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5" name="Нижний колонтитул 4">
            <a:extLst>
              <a:ext uri="{FF2B5EF4-FFF2-40B4-BE49-F238E27FC236}">
                <a16:creationId xmlns:a16="http://schemas.microsoft.com/office/drawing/2014/main" xmlns="" id="{0EDE894C-9440-9CDC-DF45-869C072C90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8F4144B-5EFE-2A08-368B-F6D8C8C9BB9F}"/>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253793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5091E8-840B-F099-8BE0-6293E30BFD3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FC717670-74F9-22E1-4D3D-8BB69236B10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A643AD7-D99F-C0BB-0F93-D0722F5C351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FA28958-1A90-8C5D-1274-E8BEB40CA858}"/>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6" name="Нижний колонтитул 5">
            <a:extLst>
              <a:ext uri="{FF2B5EF4-FFF2-40B4-BE49-F238E27FC236}">
                <a16:creationId xmlns:a16="http://schemas.microsoft.com/office/drawing/2014/main" xmlns="" id="{1F8CB547-890C-5128-B24D-135EC43F0CE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DAFFA1F-3A4F-60B0-7CCC-9A8AB65C1FF3}"/>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358231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07FA00-8DEF-4EED-F0BC-F58999806C2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576DBD6-9030-FA66-8760-F7B1F1EFC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8FD4CAF5-7926-AE4D-2DFA-BE4C81626C9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752C2B64-7ECD-C3DC-8166-FD9DCE7D9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0E6B4276-BDA0-FA6C-7EC4-EA376251833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B54B0428-BDAF-F2D3-532C-29CC83E49314}"/>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8" name="Нижний колонтитул 7">
            <a:extLst>
              <a:ext uri="{FF2B5EF4-FFF2-40B4-BE49-F238E27FC236}">
                <a16:creationId xmlns:a16="http://schemas.microsoft.com/office/drawing/2014/main" xmlns="" id="{6B7AB600-28EA-1C01-D4A1-0AA3448D713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C66388E2-B817-33D5-EDB1-BA4026CB8D83}"/>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90021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BF5C0F-4867-001A-8C71-4ADFE2219E5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04A3670-B637-222D-DFC2-959F5548230E}"/>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4" name="Нижний колонтитул 3">
            <a:extLst>
              <a:ext uri="{FF2B5EF4-FFF2-40B4-BE49-F238E27FC236}">
                <a16:creationId xmlns:a16="http://schemas.microsoft.com/office/drawing/2014/main" xmlns="" id="{17A158D1-584C-A27C-8D16-FDD81EF549D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74900576-E942-6E9B-D33F-A9F1142899A4}"/>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158767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2B12A599-0615-7835-675F-98143F04209B}"/>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3" name="Нижний колонтитул 2">
            <a:extLst>
              <a:ext uri="{FF2B5EF4-FFF2-40B4-BE49-F238E27FC236}">
                <a16:creationId xmlns:a16="http://schemas.microsoft.com/office/drawing/2014/main" xmlns="" id="{AB2F74D8-6BC4-8B5D-272A-B684F9294C2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FC494A2F-C37F-490D-2248-B215B7532752}"/>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335657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F6B0F9-CB34-AD0F-1B22-EBDA18EE4D7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E37F89AF-8591-CD9C-9683-4EFB1180C7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F30E482F-CC69-1F83-676C-0803AB4A80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7E3943B-2E88-8C4D-CA75-4E0839641A9B}"/>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6" name="Нижний колонтитул 5">
            <a:extLst>
              <a:ext uri="{FF2B5EF4-FFF2-40B4-BE49-F238E27FC236}">
                <a16:creationId xmlns:a16="http://schemas.microsoft.com/office/drawing/2014/main" xmlns="" id="{FB3C744C-4D68-C8C1-902E-1B760C71505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4496F09-9A9B-3D62-6324-509A54689173}"/>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2502047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CDE9C8-02AB-2169-37A4-0847DE963B4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7903FE8-CAA6-A267-3796-2752C23D6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A42610A-6A0E-A551-2788-219FC0170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85FBF27-59BB-2A2C-3280-89D566BD44F5}"/>
              </a:ext>
            </a:extLst>
          </p:cNvPr>
          <p:cNvSpPr>
            <a:spLocks noGrp="1"/>
          </p:cNvSpPr>
          <p:nvPr>
            <p:ph type="dt" sz="half" idx="10"/>
          </p:nvPr>
        </p:nvSpPr>
        <p:spPr/>
        <p:txBody>
          <a:bodyPr/>
          <a:lstStyle/>
          <a:p>
            <a:fld id="{96FFCD17-AFEB-4D39-8148-91E5F4D39408}" type="datetimeFigureOut">
              <a:rPr lang="ru-RU" smtClean="0"/>
              <a:t>24.12.2024</a:t>
            </a:fld>
            <a:endParaRPr lang="ru-RU"/>
          </a:p>
        </p:txBody>
      </p:sp>
      <p:sp>
        <p:nvSpPr>
          <p:cNvPr id="6" name="Нижний колонтитул 5">
            <a:extLst>
              <a:ext uri="{FF2B5EF4-FFF2-40B4-BE49-F238E27FC236}">
                <a16:creationId xmlns:a16="http://schemas.microsoft.com/office/drawing/2014/main" xmlns="" id="{C835A317-2852-B165-219F-64B6984C7E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C518B403-4699-4A49-BC84-0A1AC2F1574E}"/>
              </a:ext>
            </a:extLst>
          </p:cNvPr>
          <p:cNvSpPr>
            <a:spLocks noGrp="1"/>
          </p:cNvSpPr>
          <p:nvPr>
            <p:ph type="sldNum" sz="quarter" idx="12"/>
          </p:nvPr>
        </p:nvSpPr>
        <p:spPr/>
        <p:txBody>
          <a:bodyPr/>
          <a:lstStyle/>
          <a:p>
            <a:fld id="{4F57C9A0-9A8D-46EF-BC53-054E4D9808FD}" type="slidenum">
              <a:rPr lang="ru-RU" smtClean="0"/>
              <a:t>‹#›</a:t>
            </a:fld>
            <a:endParaRPr lang="ru-RU"/>
          </a:p>
        </p:txBody>
      </p:sp>
    </p:spTree>
    <p:extLst>
      <p:ext uri="{BB962C8B-B14F-4D97-AF65-F5344CB8AC3E}">
        <p14:creationId xmlns:p14="http://schemas.microsoft.com/office/powerpoint/2010/main" val="373813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CE3AE1-DEEA-F893-BC4C-15E6779BB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AFDA095D-2A5E-2E35-6681-71F729EC7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7C346E98-6A80-17B1-12E2-A565C33A5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FCD17-AFEB-4D39-8148-91E5F4D39408}" type="datetimeFigureOut">
              <a:rPr lang="ru-RU" smtClean="0"/>
              <a:t>24.12.2024</a:t>
            </a:fld>
            <a:endParaRPr lang="ru-RU"/>
          </a:p>
        </p:txBody>
      </p:sp>
      <p:sp>
        <p:nvSpPr>
          <p:cNvPr id="5" name="Нижний колонтитул 4">
            <a:extLst>
              <a:ext uri="{FF2B5EF4-FFF2-40B4-BE49-F238E27FC236}">
                <a16:creationId xmlns:a16="http://schemas.microsoft.com/office/drawing/2014/main" xmlns="" id="{CDA0491E-D37A-E27F-8F18-2174B0AAF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6C26AE58-6219-9EF1-4FF4-D36974833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7C9A0-9A8D-46EF-BC53-054E4D9808FD}" type="slidenum">
              <a:rPr lang="ru-RU" smtClean="0"/>
              <a:t>‹#›</a:t>
            </a:fld>
            <a:endParaRPr lang="ru-RU"/>
          </a:p>
        </p:txBody>
      </p:sp>
    </p:spTree>
    <p:extLst>
      <p:ext uri="{BB962C8B-B14F-4D97-AF65-F5344CB8AC3E}">
        <p14:creationId xmlns:p14="http://schemas.microsoft.com/office/powerpoint/2010/main" val="4735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login.consultant.ru/link/?req=doc&amp;base=LAW&amp;n=475114&amp;dst=709" TargetMode="External"/><Relationship Id="rId2" Type="http://schemas.openxmlformats.org/officeDocument/2006/relationships/hyperlink" Target="https://login.consultant.ru/link/?req=doc&amp;base=LAW&amp;n=475114&amp;dst=397"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login.consultant.ru/link/?req=doc&amp;base=PKV&amp;n=13&amp;dst=100973"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F80CE692-6643-DAA3-E9A2-C4688D1B5143}"/>
              </a:ext>
            </a:extLst>
          </p:cNvPr>
          <p:cNvPicPr>
            <a:picLocks noChangeAspect="1"/>
          </p:cNvPicPr>
          <p:nvPr/>
        </p:nvPicPr>
        <p:blipFill>
          <a:blip r:embed="rId2"/>
          <a:stretch>
            <a:fillRect/>
          </a:stretch>
        </p:blipFill>
        <p:spPr>
          <a:xfrm>
            <a:off x="685372" y="551496"/>
            <a:ext cx="2212046" cy="1326723"/>
          </a:xfrm>
          <a:prstGeom prst="rect">
            <a:avLst/>
          </a:prstGeom>
        </p:spPr>
      </p:pic>
      <p:sp>
        <p:nvSpPr>
          <p:cNvPr id="5" name="TextBox 4">
            <a:extLst>
              <a:ext uri="{FF2B5EF4-FFF2-40B4-BE49-F238E27FC236}">
                <a16:creationId xmlns:a16="http://schemas.microsoft.com/office/drawing/2014/main" xmlns="" id="{966E0F1E-67C2-DDF3-6AE9-BEE6D4B1305A}"/>
              </a:ext>
            </a:extLst>
          </p:cNvPr>
          <p:cNvSpPr txBox="1"/>
          <p:nvPr/>
        </p:nvSpPr>
        <p:spPr>
          <a:xfrm>
            <a:off x="1732810" y="2416721"/>
            <a:ext cx="6893859" cy="1770741"/>
          </a:xfrm>
          <a:prstGeom prst="rect">
            <a:avLst/>
          </a:prstGeom>
          <a:noFill/>
        </p:spPr>
        <p:txBody>
          <a:bodyPr wrap="square">
            <a:spAutoFit/>
          </a:bodyPr>
          <a:lstStyle/>
          <a:p>
            <a:pPr algn="ctr">
              <a:lnSpc>
                <a:spcPct val="115000"/>
              </a:lnSpc>
              <a:spcAft>
                <a:spcPts val="1000"/>
              </a:spcAft>
            </a:pPr>
            <a:r>
              <a:rPr lang="ru-RU" sz="2800" b="1" dirty="0">
                <a:effectLst/>
                <a:latin typeface="Lato" panose="020F0502020204030203" pitchFamily="34" charset="0"/>
                <a:ea typeface="Calibri" panose="020F0502020204030204" pitchFamily="34" charset="0"/>
                <a:cs typeface="Arial" panose="020B0604020202020204" pitchFamily="34" charset="0"/>
              </a:rPr>
              <a:t>Методическо</a:t>
            </a:r>
            <a:r>
              <a:rPr lang="ru-RU" sz="2800" b="1" dirty="0">
                <a:latin typeface="Lato" panose="020F0502020204030203" pitchFamily="34" charset="0"/>
                <a:ea typeface="Calibri" panose="020F0502020204030204" pitchFamily="34" charset="0"/>
                <a:cs typeface="Arial" panose="020B0604020202020204" pitchFamily="34" charset="0"/>
              </a:rPr>
              <a:t>е</a:t>
            </a:r>
            <a:r>
              <a:rPr lang="ru-RU" sz="2800" b="1" dirty="0">
                <a:effectLst/>
                <a:latin typeface="Lato" panose="020F0502020204030203" pitchFamily="34" charset="0"/>
                <a:ea typeface="Calibri" panose="020F0502020204030204" pitchFamily="34" charset="0"/>
                <a:cs typeface="Arial" panose="020B0604020202020204" pitchFamily="34" charset="0"/>
              </a:rPr>
              <a:t> пособие</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ru-RU" sz="2800" b="1" dirty="0">
                <a:effectLst/>
                <a:latin typeface="Lato" panose="020F0502020204030203" pitchFamily="34" charset="0"/>
                <a:ea typeface="Calibri" panose="020F0502020204030204" pitchFamily="34" charset="0"/>
                <a:cs typeface="Arial" panose="020B0604020202020204" pitchFamily="34" charset="0"/>
              </a:rPr>
              <a:t>«Оформление дополнительной работы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ru-RU" sz="2800" b="1" kern="0" dirty="0">
                <a:effectLst/>
                <a:latin typeface="Lato" panose="020F0502020204030203" pitchFamily="34" charset="0"/>
                <a:ea typeface="Calibri" panose="020F0502020204030204" pitchFamily="34" charset="0"/>
                <a:cs typeface="Arial" panose="020B0604020202020204" pitchFamily="34" charset="0"/>
              </a:rPr>
              <a:t> в медицинской организации»</a:t>
            </a:r>
            <a:endParaRPr lang="ru-RU" sz="2800" dirty="0"/>
          </a:p>
        </p:txBody>
      </p:sp>
      <p:sp>
        <p:nvSpPr>
          <p:cNvPr id="4" name="TextBox 3">
            <a:extLst>
              <a:ext uri="{FF2B5EF4-FFF2-40B4-BE49-F238E27FC236}">
                <a16:creationId xmlns:a16="http://schemas.microsoft.com/office/drawing/2014/main" xmlns="" id="{46C442C4-F4E9-FA2D-3835-A76FC9179021}"/>
              </a:ext>
            </a:extLst>
          </p:cNvPr>
          <p:cNvSpPr txBox="1"/>
          <p:nvPr/>
        </p:nvSpPr>
        <p:spPr>
          <a:xfrm>
            <a:off x="685372" y="4725965"/>
            <a:ext cx="8674288" cy="1384995"/>
          </a:xfrm>
          <a:prstGeom prst="rect">
            <a:avLst/>
          </a:prstGeom>
          <a:noFill/>
        </p:spPr>
        <p:txBody>
          <a:bodyPr wrap="square">
            <a:spAutoFit/>
          </a:bodyPr>
          <a:lstStyle/>
          <a:p>
            <a:pPr algn="ctr"/>
            <a:r>
              <a:rPr lang="ru-RU" sz="1200" b="1" dirty="0">
                <a:effectLst/>
                <a:latin typeface="Lato" panose="020F0502020204030203" pitchFamily="34" charset="0"/>
                <a:ea typeface="Lato" panose="020F0502020204030203" pitchFamily="34" charset="0"/>
                <a:cs typeface="Lato" panose="020F0502020204030203" pitchFamily="34" charset="0"/>
              </a:rPr>
              <a:t>Ответственный за выпуск: </a:t>
            </a:r>
          </a:p>
          <a:p>
            <a:pPr algn="ctr"/>
            <a:r>
              <a:rPr lang="ru-RU" sz="1200" b="1" dirty="0">
                <a:effectLst/>
                <a:latin typeface="Lato" panose="020F0502020204030203" pitchFamily="34" charset="0"/>
                <a:ea typeface="Lato" panose="020F0502020204030203" pitchFamily="34" charset="0"/>
                <a:cs typeface="Lato" panose="020F0502020204030203" pitchFamily="34" charset="0"/>
              </a:rPr>
              <a:t>Секретарь ЦК Профсоюза - начальник Правового Управления Профсоюза -</a:t>
            </a:r>
            <a:r>
              <a:rPr lang="ru-RU" sz="1200" b="1" dirty="0">
                <a:solidFill>
                  <a:srgbClr val="000000"/>
                </a:solidFill>
                <a:effectLst/>
                <a:latin typeface="Lato" panose="020F0502020204030203" pitchFamily="34" charset="0"/>
                <a:ea typeface="Lato" panose="020F0502020204030203" pitchFamily="34" charset="0"/>
                <a:cs typeface="Lato" panose="020F0502020204030203" pitchFamily="34" charset="0"/>
              </a:rPr>
              <a:t> Краснорудская М. В.</a:t>
            </a:r>
            <a:endParaRPr lang="ru-RU" sz="1200" b="1" dirty="0">
              <a:effectLst/>
              <a:latin typeface="Lato" panose="020F0502020204030203" pitchFamily="34" charset="0"/>
              <a:ea typeface="Lato" panose="020F0502020204030203" pitchFamily="34" charset="0"/>
              <a:cs typeface="Lato" panose="020F0502020204030203" pitchFamily="34" charset="0"/>
            </a:endParaRPr>
          </a:p>
          <a:p>
            <a:pPr algn="just"/>
            <a:r>
              <a:rPr lang="ru-RU" sz="1200" b="1" dirty="0">
                <a:effectLst/>
                <a:latin typeface="Lato" panose="020F0502020204030203" pitchFamily="34" charset="0"/>
                <a:ea typeface="Lato" panose="020F0502020204030203" pitchFamily="34" charset="0"/>
                <a:cs typeface="Lato" panose="020F0502020204030203" pitchFamily="34" charset="0"/>
              </a:rPr>
              <a:t> </a:t>
            </a:r>
          </a:p>
          <a:p>
            <a:pPr algn="ctr"/>
            <a:r>
              <a:rPr lang="ru-RU" sz="1200" b="1" dirty="0">
                <a:effectLst/>
                <a:latin typeface="Lato" panose="020F0502020204030203" pitchFamily="34" charset="0"/>
                <a:ea typeface="Lato" panose="020F0502020204030203" pitchFamily="34" charset="0"/>
                <a:cs typeface="Lato" panose="020F0502020204030203" pitchFamily="34" charset="0"/>
              </a:rPr>
              <a:t>Авторы и составители: </a:t>
            </a:r>
          </a:p>
          <a:p>
            <a:pPr algn="ctr"/>
            <a:r>
              <a:rPr lang="ru-RU" sz="1200" b="1" dirty="0">
                <a:latin typeface="Lato" panose="020F0502020204030203" pitchFamily="34" charset="0"/>
                <a:ea typeface="Lato" panose="020F0502020204030203" pitchFamily="34" charset="0"/>
                <a:cs typeface="Lato" panose="020F0502020204030203" pitchFamily="34" charset="0"/>
              </a:rPr>
              <a:t>начальник отдела правового обеспечения деятельности Профсоюза - главный правовой инспектор труда ЦК Профсоюза Правового Управления </a:t>
            </a:r>
            <a:r>
              <a:rPr lang="en-US" sz="1200" b="1" dirty="0">
                <a:latin typeface="Lato" panose="020F0502020204030203" pitchFamily="34" charset="0"/>
                <a:ea typeface="Lato" panose="020F0502020204030203" pitchFamily="34" charset="0"/>
                <a:cs typeface="Lato" panose="020F0502020204030203" pitchFamily="34" charset="0"/>
              </a:rPr>
              <a:t>–</a:t>
            </a:r>
            <a:r>
              <a:rPr lang="ru-RU" sz="1200" b="1" dirty="0">
                <a:latin typeface="Lato" panose="020F0502020204030203" pitchFamily="34" charset="0"/>
                <a:ea typeface="Lato" panose="020F0502020204030203" pitchFamily="34" charset="0"/>
                <a:cs typeface="Lato" panose="020F0502020204030203" pitchFamily="34" charset="0"/>
              </a:rPr>
              <a:t> Воробьев В. А., </a:t>
            </a:r>
            <a:r>
              <a:rPr lang="ru-RU" sz="1200" b="1" dirty="0">
                <a:effectLst/>
                <a:latin typeface="Lato" panose="020F0502020204030203" pitchFamily="34" charset="0"/>
                <a:ea typeface="Lato" panose="020F0502020204030203" pitchFamily="34" charset="0"/>
                <a:cs typeface="Lato" panose="020F0502020204030203" pitchFamily="34" charset="0"/>
              </a:rPr>
              <a:t>начальник отдела социального партнерства Правового Управления - Суна О.С.</a:t>
            </a:r>
            <a:endParaRPr lang="ru-RU" sz="1200" dirty="0"/>
          </a:p>
        </p:txBody>
      </p:sp>
      <p:sp>
        <p:nvSpPr>
          <p:cNvPr id="7" name="TextBox 6">
            <a:extLst>
              <a:ext uri="{FF2B5EF4-FFF2-40B4-BE49-F238E27FC236}">
                <a16:creationId xmlns:a16="http://schemas.microsoft.com/office/drawing/2014/main" xmlns="" id="{C7535522-5FE0-8B34-2432-377877095F50}"/>
              </a:ext>
            </a:extLst>
          </p:cNvPr>
          <p:cNvSpPr txBox="1"/>
          <p:nvPr/>
        </p:nvSpPr>
        <p:spPr>
          <a:xfrm>
            <a:off x="1732810" y="6239079"/>
            <a:ext cx="6763108" cy="276999"/>
          </a:xfrm>
          <a:prstGeom prst="rect">
            <a:avLst/>
          </a:prstGeom>
          <a:noFill/>
        </p:spPr>
        <p:txBody>
          <a:bodyPr wrap="square">
            <a:spAutoFit/>
          </a:bodyPr>
          <a:lstStyle/>
          <a:p>
            <a:pPr algn="ctr"/>
            <a:r>
              <a:rPr lang="ru-RU" sz="1200" b="1" dirty="0">
                <a:latin typeface="Lato" panose="020F0502020204030203" pitchFamily="34" charset="0"/>
                <a:ea typeface="Lato" panose="020F0502020204030203" pitchFamily="34" charset="0"/>
                <a:cs typeface="Lato" panose="020F0502020204030203" pitchFamily="34" charset="0"/>
              </a:rPr>
              <a:t>Москва, 2024 год</a:t>
            </a:r>
          </a:p>
        </p:txBody>
      </p:sp>
    </p:spTree>
    <p:extLst>
      <p:ext uri="{BB962C8B-B14F-4D97-AF65-F5344CB8AC3E}">
        <p14:creationId xmlns:p14="http://schemas.microsoft.com/office/powerpoint/2010/main" val="11753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F66E53B1-DD68-6823-9158-C161E2F80E29}"/>
              </a:ext>
            </a:extLst>
          </p:cNvPr>
          <p:cNvSpPr/>
          <p:nvPr/>
        </p:nvSpPr>
        <p:spPr>
          <a:xfrm>
            <a:off x="1140447" y="978634"/>
            <a:ext cx="8950197" cy="48440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kern="0" dirty="0">
                <a:solidFill>
                  <a:schemeClr val="tx1"/>
                </a:solidFill>
                <a:effectLst/>
                <a:latin typeface="Times New Roman" panose="02020603050405020304" pitchFamily="18" charset="0"/>
                <a:ea typeface="Calibri" panose="020F0502020204030204" pitchFamily="34" charset="0"/>
              </a:rPr>
              <a:t>Оформление заявления об отказе работника от выполнения дополнительной работы</a:t>
            </a:r>
            <a:endParaRPr lang="ru-RU" sz="16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B360F719-737F-8428-4F4D-0EC3FBC9A582}"/>
              </a:ext>
            </a:extLst>
          </p:cNvPr>
          <p:cNvSpPr/>
          <p:nvPr/>
        </p:nvSpPr>
        <p:spPr>
          <a:xfrm>
            <a:off x="7632834" y="1463040"/>
            <a:ext cx="4145723" cy="411974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E91FA533-8690-4B66-1F29-36C06F7BCEFB}"/>
              </a:ext>
            </a:extLst>
          </p:cNvPr>
          <p:cNvSpPr/>
          <p:nvPr/>
        </p:nvSpPr>
        <p:spPr>
          <a:xfrm>
            <a:off x="380053" y="1739029"/>
            <a:ext cx="6713766" cy="114855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latin typeface="Times New Roman" panose="02020603050405020304" pitchFamily="18" charset="0"/>
                <a:ea typeface="Calibri" panose="020F0502020204030204" pitchFamily="34" charset="0"/>
              </a:rPr>
              <a:t>Р</a:t>
            </a:r>
            <a:r>
              <a:rPr lang="ru-RU" sz="1600" kern="0" dirty="0">
                <a:solidFill>
                  <a:schemeClr val="tx1"/>
                </a:solidFill>
                <a:effectLst/>
                <a:latin typeface="Times New Roman" panose="02020603050405020304" pitchFamily="18" charset="0"/>
                <a:ea typeface="Calibri" panose="020F0502020204030204" pitchFamily="34" charset="0"/>
              </a:rPr>
              <a:t>аботник в любое время имеет право досрочно прекратить выполнение возложенной на него дополнительной работы при соблюдении следующих требований</a:t>
            </a:r>
          </a:p>
          <a:p>
            <a:pPr algn="ctr"/>
            <a:r>
              <a:rPr lang="ru-RU" sz="1600" kern="0" dirty="0">
                <a:solidFill>
                  <a:schemeClr val="tx1"/>
                </a:solidFill>
                <a:effectLst/>
                <a:latin typeface="Times New Roman" panose="02020603050405020304" pitchFamily="18" charset="0"/>
                <a:ea typeface="Calibri" panose="020F0502020204030204" pitchFamily="34" charset="0"/>
              </a:rPr>
              <a:t>(часть 4 статьи 60.2 ТК РФ)</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25524A6A-FD5C-5DD4-5EB3-7D3831FB7271}"/>
              </a:ext>
            </a:extLst>
          </p:cNvPr>
          <p:cNvSpPr/>
          <p:nvPr/>
        </p:nvSpPr>
        <p:spPr>
          <a:xfrm>
            <a:off x="335495" y="3321354"/>
            <a:ext cx="3405451" cy="72181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письменное уведомление работодателя</a:t>
            </a:r>
            <a:endParaRPr lang="ru-RU" sz="1600" dirty="0">
              <a:solidFill>
                <a:schemeClr val="tx1"/>
              </a:solidFill>
            </a:endParaRPr>
          </a:p>
        </p:txBody>
      </p:sp>
      <p:sp>
        <p:nvSpPr>
          <p:cNvPr id="8" name="Прямоугольник: скругленные углы 7">
            <a:extLst>
              <a:ext uri="{FF2B5EF4-FFF2-40B4-BE49-F238E27FC236}">
                <a16:creationId xmlns:a16="http://schemas.microsoft.com/office/drawing/2014/main" xmlns="" id="{B1BA3215-E308-AFF0-4E04-696A631410F6}"/>
              </a:ext>
            </a:extLst>
          </p:cNvPr>
          <p:cNvSpPr/>
          <p:nvPr/>
        </p:nvSpPr>
        <p:spPr>
          <a:xfrm>
            <a:off x="3967501" y="3299233"/>
            <a:ext cx="3352873" cy="83784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соблюдение сроков подачи заявления об отказе работника от выполнения дополнительной работы </a:t>
            </a:r>
            <a:endParaRPr lang="ru-RU" sz="1500" dirty="0">
              <a:solidFill>
                <a:schemeClr val="tx1"/>
              </a:solidFill>
            </a:endParaRPr>
          </a:p>
        </p:txBody>
      </p:sp>
      <p:sp>
        <p:nvSpPr>
          <p:cNvPr id="9" name="Стрелка: вниз 8">
            <a:extLst>
              <a:ext uri="{FF2B5EF4-FFF2-40B4-BE49-F238E27FC236}">
                <a16:creationId xmlns:a16="http://schemas.microsoft.com/office/drawing/2014/main" xmlns="" id="{6020EDFC-B4C2-7D4B-D7FC-16759F0F6E12}"/>
              </a:ext>
            </a:extLst>
          </p:cNvPr>
          <p:cNvSpPr/>
          <p:nvPr/>
        </p:nvSpPr>
        <p:spPr>
          <a:xfrm>
            <a:off x="1488756" y="2810630"/>
            <a:ext cx="1522150" cy="488604"/>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a:extLst>
              <a:ext uri="{FF2B5EF4-FFF2-40B4-BE49-F238E27FC236}">
                <a16:creationId xmlns:a16="http://schemas.microsoft.com/office/drawing/2014/main" xmlns="" id="{5176E89B-7E46-9DD1-D5F4-D49AAF72D38D}"/>
              </a:ext>
            </a:extLst>
          </p:cNvPr>
          <p:cNvSpPr/>
          <p:nvPr/>
        </p:nvSpPr>
        <p:spPr>
          <a:xfrm>
            <a:off x="4882165" y="2818921"/>
            <a:ext cx="1522150" cy="509752"/>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xmlns="" id="{5B80D4C6-E5A6-01B9-15EB-D430999BAD78}"/>
              </a:ext>
            </a:extLst>
          </p:cNvPr>
          <p:cNvSpPr/>
          <p:nvPr/>
        </p:nvSpPr>
        <p:spPr>
          <a:xfrm>
            <a:off x="4061861" y="4487877"/>
            <a:ext cx="3258513" cy="67699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16" name="TextBox 15">
            <a:extLst>
              <a:ext uri="{FF2B5EF4-FFF2-40B4-BE49-F238E27FC236}">
                <a16:creationId xmlns:a16="http://schemas.microsoft.com/office/drawing/2014/main" xmlns="" id="{198D4BF4-136E-D00D-7CAC-02C6BF837138}"/>
              </a:ext>
            </a:extLst>
          </p:cNvPr>
          <p:cNvSpPr txBox="1"/>
          <p:nvPr/>
        </p:nvSpPr>
        <p:spPr>
          <a:xfrm>
            <a:off x="4278429" y="4587253"/>
            <a:ext cx="2877954" cy="584775"/>
          </a:xfrm>
          <a:prstGeom prst="rect">
            <a:avLst/>
          </a:prstGeom>
          <a:noFill/>
        </p:spPr>
        <p:txBody>
          <a:bodyPr wrap="square">
            <a:spAutoFit/>
          </a:bodyPr>
          <a:lstStyle/>
          <a:p>
            <a:pPr algn="ctr"/>
            <a:r>
              <a:rPr lang="ru-RU" sz="1600" kern="0" dirty="0">
                <a:effectLst/>
                <a:latin typeface="Times New Roman" panose="02020603050405020304" pitchFamily="18" charset="0"/>
                <a:ea typeface="Calibri" panose="020F0502020204030204" pitchFamily="34" charset="0"/>
              </a:rPr>
              <a:t>не позднее чем за 3 рабочих дня</a:t>
            </a:r>
            <a:endParaRPr lang="ru-RU" sz="1600" dirty="0"/>
          </a:p>
        </p:txBody>
      </p:sp>
      <p:sp>
        <p:nvSpPr>
          <p:cNvPr id="17" name="Стрелка: вниз 16">
            <a:extLst>
              <a:ext uri="{FF2B5EF4-FFF2-40B4-BE49-F238E27FC236}">
                <a16:creationId xmlns:a16="http://schemas.microsoft.com/office/drawing/2014/main" xmlns="" id="{727E0D02-E406-0AF1-2370-ABA23BE8AF7E}"/>
              </a:ext>
            </a:extLst>
          </p:cNvPr>
          <p:cNvSpPr/>
          <p:nvPr/>
        </p:nvSpPr>
        <p:spPr>
          <a:xfrm>
            <a:off x="4944140" y="4066622"/>
            <a:ext cx="1522150" cy="416239"/>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скругленные углы 17">
            <a:extLst>
              <a:ext uri="{FF2B5EF4-FFF2-40B4-BE49-F238E27FC236}">
                <a16:creationId xmlns:a16="http://schemas.microsoft.com/office/drawing/2014/main" xmlns="" id="{7B0C85B0-25A3-B456-9129-A55C42D3885D}"/>
              </a:ext>
            </a:extLst>
          </p:cNvPr>
          <p:cNvSpPr/>
          <p:nvPr/>
        </p:nvSpPr>
        <p:spPr>
          <a:xfrm>
            <a:off x="335496" y="5271404"/>
            <a:ext cx="6984878" cy="144580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Трудовой кодекс Российской Федерации не устанавливает требований по указанию причины, послужившей основанием для отказа от выполнения дополнительной работы, достаточно ссылки на часть 4 статьи 60.2 Трудового кодекса Российской Федерации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скругленные углы 18">
            <a:extLst>
              <a:ext uri="{FF2B5EF4-FFF2-40B4-BE49-F238E27FC236}">
                <a16:creationId xmlns:a16="http://schemas.microsoft.com/office/drawing/2014/main" xmlns="" id="{3BCC07FC-2839-BDF1-5EBB-097394249E3E}"/>
              </a:ext>
            </a:extLst>
          </p:cNvPr>
          <p:cNvSpPr/>
          <p:nvPr/>
        </p:nvSpPr>
        <p:spPr>
          <a:xfrm>
            <a:off x="7710781" y="5582781"/>
            <a:ext cx="4145723" cy="120303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После получения от работника заявления работодатель издает приказ об отмене возложения дополнительной работы и знакомит работника с ним под подпись</a:t>
            </a: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22" name="Рисунок 21">
            <a:extLst>
              <a:ext uri="{FF2B5EF4-FFF2-40B4-BE49-F238E27FC236}">
                <a16:creationId xmlns:a16="http://schemas.microsoft.com/office/drawing/2014/main" xmlns="" id="{C2CC4541-390E-D537-0CD2-38BB36C8C9AB}"/>
              </a:ext>
            </a:extLst>
          </p:cNvPr>
          <p:cNvPicPr>
            <a:picLocks noChangeAspect="1"/>
          </p:cNvPicPr>
          <p:nvPr/>
        </p:nvPicPr>
        <p:blipFill>
          <a:blip r:embed="rId2"/>
          <a:stretch>
            <a:fillRect/>
          </a:stretch>
        </p:blipFill>
        <p:spPr>
          <a:xfrm>
            <a:off x="7796825" y="1755540"/>
            <a:ext cx="3809834" cy="3534740"/>
          </a:xfrm>
          <a:prstGeom prst="rect">
            <a:avLst/>
          </a:prstGeom>
        </p:spPr>
      </p:pic>
    </p:spTree>
    <p:extLst>
      <p:ext uri="{BB962C8B-B14F-4D97-AF65-F5344CB8AC3E}">
        <p14:creationId xmlns:p14="http://schemas.microsoft.com/office/powerpoint/2010/main" val="60312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6DC06CB4-2165-9AE9-B22E-99F5AFA249FB}"/>
              </a:ext>
            </a:extLst>
          </p:cNvPr>
          <p:cNvSpPr/>
          <p:nvPr/>
        </p:nvSpPr>
        <p:spPr>
          <a:xfrm>
            <a:off x="510140" y="1055636"/>
            <a:ext cx="10664792" cy="63840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kern="0" dirty="0">
                <a:solidFill>
                  <a:schemeClr val="tx1"/>
                </a:solidFill>
                <a:effectLst/>
                <a:latin typeface="Times New Roman" panose="02020603050405020304" pitchFamily="18" charset="0"/>
                <a:ea typeface="Calibri" panose="020F0502020204030204" pitchFamily="34" charset="0"/>
              </a:rPr>
              <a:t>Оформление работы по совместительству за пределами нормы рабочего времени </a:t>
            </a:r>
          </a:p>
          <a:p>
            <a:pPr algn="ctr"/>
            <a:r>
              <a:rPr lang="ru-RU" sz="1800" b="1" kern="0" dirty="0">
                <a:solidFill>
                  <a:schemeClr val="tx1"/>
                </a:solidFill>
                <a:effectLst/>
                <a:latin typeface="Times New Roman" panose="02020603050405020304" pitchFamily="18" charset="0"/>
                <a:ea typeface="Calibri" panose="020F0502020204030204" pitchFamily="34" charset="0"/>
              </a:rPr>
              <a:t>(глава 44 Трудового кодекса Российской Федерации)</a:t>
            </a:r>
            <a:endParaRPr lang="ru-RU" sz="14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4E30E81F-22EF-F030-8DB1-03D22E689114}"/>
              </a:ext>
            </a:extLst>
          </p:cNvPr>
          <p:cNvSpPr/>
          <p:nvPr/>
        </p:nvSpPr>
        <p:spPr>
          <a:xfrm>
            <a:off x="7827743" y="1818660"/>
            <a:ext cx="3741824" cy="94182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условия такой работы изначально поставлены в зависимость от наличия у работника основной работы</a:t>
            </a:r>
            <a:endParaRPr lang="ru-RU" sz="16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2A1CDC56-FADD-2D88-7609-ABE0FED9F7A5}"/>
              </a:ext>
            </a:extLst>
          </p:cNvPr>
          <p:cNvSpPr/>
          <p:nvPr/>
        </p:nvSpPr>
        <p:spPr>
          <a:xfrm>
            <a:off x="74672" y="1780468"/>
            <a:ext cx="7005587" cy="101820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latin typeface="Times New Roman" panose="02020603050405020304" pitchFamily="18" charset="0"/>
                <a:ea typeface="Calibri" panose="020F0502020204030204" pitchFamily="34" charset="0"/>
              </a:rPr>
              <a:t>Р</a:t>
            </a:r>
            <a:r>
              <a:rPr lang="ru-RU" sz="1600" kern="0" dirty="0">
                <a:solidFill>
                  <a:schemeClr val="tx1"/>
                </a:solidFill>
                <a:effectLst/>
                <a:latin typeface="Times New Roman" panose="02020603050405020304" pitchFamily="18" charset="0"/>
                <a:ea typeface="Calibri" panose="020F0502020204030204" pitchFamily="34" charset="0"/>
              </a:rPr>
              <a:t>егламентировано статье</a:t>
            </a:r>
            <a:r>
              <a:rPr lang="ru-RU" sz="1600" kern="0" dirty="0">
                <a:solidFill>
                  <a:schemeClr val="tx1"/>
                </a:solidFill>
                <a:latin typeface="Times New Roman" panose="02020603050405020304" pitchFamily="18" charset="0"/>
                <a:ea typeface="Calibri" panose="020F0502020204030204" pitchFamily="34" charset="0"/>
              </a:rPr>
              <a:t>й</a:t>
            </a:r>
            <a:r>
              <a:rPr lang="ru-RU" sz="1600" kern="0" dirty="0">
                <a:solidFill>
                  <a:schemeClr val="tx1"/>
                </a:solidFill>
                <a:effectLst/>
                <a:latin typeface="Times New Roman" panose="02020603050405020304" pitchFamily="18" charset="0"/>
                <a:ea typeface="Calibri" panose="020F0502020204030204" pitchFamily="34" charset="0"/>
              </a:rPr>
              <a:t> 282 Трудового кодекса Российской Федерации — это выполнение работником другой регулярной оплачиваемой работы на условиях трудового договора в свободное от основной работы время</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4F5BD660-D6E1-A7D3-4DFD-DF06252F5A81}"/>
              </a:ext>
            </a:extLst>
          </p:cNvPr>
          <p:cNvSpPr/>
          <p:nvPr/>
        </p:nvSpPr>
        <p:spPr>
          <a:xfrm>
            <a:off x="74672" y="3063252"/>
            <a:ext cx="2524149" cy="50537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49580" algn="ctr">
              <a:lnSpc>
                <a:spcPct val="115000"/>
              </a:lnSpc>
              <a:spcAft>
                <a:spcPts val="10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Совместительство</a:t>
            </a:r>
          </a:p>
        </p:txBody>
      </p:sp>
      <p:sp>
        <p:nvSpPr>
          <p:cNvPr id="7" name="Стрелка: вниз 6">
            <a:extLst>
              <a:ext uri="{FF2B5EF4-FFF2-40B4-BE49-F238E27FC236}">
                <a16:creationId xmlns:a16="http://schemas.microsoft.com/office/drawing/2014/main" xmlns="" id="{34790D1B-E6FF-6FE8-68C2-8BEFFE375C20}"/>
              </a:ext>
            </a:extLst>
          </p:cNvPr>
          <p:cNvSpPr/>
          <p:nvPr/>
        </p:nvSpPr>
        <p:spPr>
          <a:xfrm rot="16200000">
            <a:off x="6740609" y="1980386"/>
            <a:ext cx="1170241"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xmlns="" id="{4F2C67F1-81B8-A15A-59DE-37DDB324B6CF}"/>
              </a:ext>
            </a:extLst>
          </p:cNvPr>
          <p:cNvSpPr/>
          <p:nvPr/>
        </p:nvSpPr>
        <p:spPr>
          <a:xfrm>
            <a:off x="2877079" y="2890702"/>
            <a:ext cx="1772033" cy="39634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внутреннее</a:t>
            </a:r>
          </a:p>
        </p:txBody>
      </p:sp>
      <p:sp>
        <p:nvSpPr>
          <p:cNvPr id="10" name="Прямоугольник: скругленные углы 9">
            <a:extLst>
              <a:ext uri="{FF2B5EF4-FFF2-40B4-BE49-F238E27FC236}">
                <a16:creationId xmlns:a16="http://schemas.microsoft.com/office/drawing/2014/main" xmlns="" id="{DF73AB15-4E0C-18CD-1942-42C2B567A87B}"/>
              </a:ext>
            </a:extLst>
          </p:cNvPr>
          <p:cNvSpPr/>
          <p:nvPr/>
        </p:nvSpPr>
        <p:spPr>
          <a:xfrm>
            <a:off x="2877078" y="3276198"/>
            <a:ext cx="1772033" cy="39634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внешнее</a:t>
            </a:r>
          </a:p>
        </p:txBody>
      </p:sp>
      <p:sp>
        <p:nvSpPr>
          <p:cNvPr id="11" name="Прямоугольник: скругленные углы 10">
            <a:extLst>
              <a:ext uri="{FF2B5EF4-FFF2-40B4-BE49-F238E27FC236}">
                <a16:creationId xmlns:a16="http://schemas.microsoft.com/office/drawing/2014/main" xmlns="" id="{ED9082B4-E4F5-A3D4-E73C-B8C4C7C94784}"/>
              </a:ext>
            </a:extLst>
          </p:cNvPr>
          <p:cNvSpPr/>
          <p:nvPr/>
        </p:nvSpPr>
        <p:spPr>
          <a:xfrm>
            <a:off x="4927368" y="2885096"/>
            <a:ext cx="6868499" cy="39634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скругленные углы 11">
            <a:extLst>
              <a:ext uri="{FF2B5EF4-FFF2-40B4-BE49-F238E27FC236}">
                <a16:creationId xmlns:a16="http://schemas.microsoft.com/office/drawing/2014/main" xmlns="" id="{63A0BADA-B8DE-37AB-7872-C87E262EE1F7}"/>
              </a:ext>
            </a:extLst>
          </p:cNvPr>
          <p:cNvSpPr/>
          <p:nvPr/>
        </p:nvSpPr>
        <p:spPr>
          <a:xfrm>
            <a:off x="4927368" y="3302164"/>
            <a:ext cx="6868499" cy="39634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xmlns="" id="{98B6648D-0E0E-2C5A-5C24-1BB92E122DEE}"/>
              </a:ext>
            </a:extLst>
          </p:cNvPr>
          <p:cNvSpPr txBox="1"/>
          <p:nvPr/>
        </p:nvSpPr>
        <p:spPr>
          <a:xfrm>
            <a:off x="6096000" y="2963261"/>
            <a:ext cx="6761746" cy="307777"/>
          </a:xfrm>
          <a:prstGeom prst="rect">
            <a:avLst/>
          </a:prstGeom>
          <a:noFill/>
        </p:spPr>
        <p:txBody>
          <a:bodyPr wrap="square">
            <a:spAutoFit/>
          </a:bodyPr>
          <a:lstStyle/>
          <a:p>
            <a:r>
              <a:rPr lang="ru-RU" sz="1400" kern="0" dirty="0">
                <a:effectLst/>
                <a:latin typeface="Times New Roman" panose="02020603050405020304" pitchFamily="18" charset="0"/>
                <a:ea typeface="Calibri" panose="020F0502020204030204" pitchFamily="34" charset="0"/>
              </a:rPr>
              <a:t>один работодатель по основному месту работы и по совместительству</a:t>
            </a:r>
            <a:endParaRPr lang="ru-RU" sz="1400" dirty="0"/>
          </a:p>
        </p:txBody>
      </p:sp>
      <p:sp>
        <p:nvSpPr>
          <p:cNvPr id="16" name="TextBox 15">
            <a:extLst>
              <a:ext uri="{FF2B5EF4-FFF2-40B4-BE49-F238E27FC236}">
                <a16:creationId xmlns:a16="http://schemas.microsoft.com/office/drawing/2014/main" xmlns="" id="{27719517-790C-A5A9-84FF-B2FB1610F2A2}"/>
              </a:ext>
            </a:extLst>
          </p:cNvPr>
          <p:cNvSpPr txBox="1"/>
          <p:nvPr/>
        </p:nvSpPr>
        <p:spPr>
          <a:xfrm>
            <a:off x="5045244" y="3328558"/>
            <a:ext cx="7146756" cy="307777"/>
          </a:xfrm>
          <a:prstGeom prst="rect">
            <a:avLst/>
          </a:prstGeom>
          <a:noFill/>
        </p:spPr>
        <p:txBody>
          <a:bodyPr wrap="square">
            <a:spAutoFit/>
          </a:bodyPr>
          <a:lstStyle/>
          <a:p>
            <a:r>
              <a:rPr lang="ru-RU" sz="1400" kern="0" dirty="0">
                <a:effectLst/>
                <a:latin typeface="Times New Roman" panose="02020603050405020304" pitchFamily="18" charset="0"/>
                <a:ea typeface="Calibri" panose="020F0502020204030204" pitchFamily="34" charset="0"/>
              </a:rPr>
              <a:t>помимо основной работы работник выполняет другую работу у другого работодателя</a:t>
            </a:r>
            <a:endParaRPr lang="ru-RU" sz="1400" dirty="0"/>
          </a:p>
        </p:txBody>
      </p:sp>
      <p:sp>
        <p:nvSpPr>
          <p:cNvPr id="17" name="Стрелка: вниз 16">
            <a:extLst>
              <a:ext uri="{FF2B5EF4-FFF2-40B4-BE49-F238E27FC236}">
                <a16:creationId xmlns:a16="http://schemas.microsoft.com/office/drawing/2014/main" xmlns="" id="{DDDDFC19-9B13-1E8B-3BD9-5B67C4085EDA}"/>
              </a:ext>
            </a:extLst>
          </p:cNvPr>
          <p:cNvSpPr/>
          <p:nvPr/>
        </p:nvSpPr>
        <p:spPr>
          <a:xfrm rot="16200000">
            <a:off x="4520667" y="2989431"/>
            <a:ext cx="396346" cy="256674"/>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a:extLst>
              <a:ext uri="{FF2B5EF4-FFF2-40B4-BE49-F238E27FC236}">
                <a16:creationId xmlns:a16="http://schemas.microsoft.com/office/drawing/2014/main" xmlns="" id="{C451C1C2-CAA4-73E6-E201-51894E85604B}"/>
              </a:ext>
            </a:extLst>
          </p:cNvPr>
          <p:cNvSpPr/>
          <p:nvPr/>
        </p:nvSpPr>
        <p:spPr>
          <a:xfrm rot="16200000">
            <a:off x="4519899" y="3386476"/>
            <a:ext cx="396346" cy="256674"/>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a:extLst>
              <a:ext uri="{FF2B5EF4-FFF2-40B4-BE49-F238E27FC236}">
                <a16:creationId xmlns:a16="http://schemas.microsoft.com/office/drawing/2014/main" xmlns="" id="{9F4DDCC8-505C-DC5F-3345-6EFB72AAD984}"/>
              </a:ext>
            </a:extLst>
          </p:cNvPr>
          <p:cNvCxnSpPr>
            <a:cxnSpLocks/>
          </p:cNvCxnSpPr>
          <p:nvPr/>
        </p:nvCxnSpPr>
        <p:spPr>
          <a:xfrm flipV="1">
            <a:off x="2528152" y="3141059"/>
            <a:ext cx="433137" cy="1987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xmlns="" id="{3878B017-F91E-9300-7D73-650CBC2515B9}"/>
              </a:ext>
            </a:extLst>
          </p:cNvPr>
          <p:cNvCxnSpPr>
            <a:cxnSpLocks/>
          </p:cNvCxnSpPr>
          <p:nvPr/>
        </p:nvCxnSpPr>
        <p:spPr>
          <a:xfrm>
            <a:off x="2540568" y="3312452"/>
            <a:ext cx="419481" cy="2023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скругленные углы 25">
            <a:extLst>
              <a:ext uri="{FF2B5EF4-FFF2-40B4-BE49-F238E27FC236}">
                <a16:creationId xmlns:a16="http://schemas.microsoft.com/office/drawing/2014/main" xmlns="" id="{FB485DDE-1C98-4B65-E240-DEA282E74BBA}"/>
              </a:ext>
            </a:extLst>
          </p:cNvPr>
          <p:cNvSpPr/>
          <p:nvPr/>
        </p:nvSpPr>
        <p:spPr>
          <a:xfrm>
            <a:off x="74672" y="4446872"/>
            <a:ext cx="2379770" cy="115503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27" name="TextBox 26">
            <a:extLst>
              <a:ext uri="{FF2B5EF4-FFF2-40B4-BE49-F238E27FC236}">
                <a16:creationId xmlns:a16="http://schemas.microsoft.com/office/drawing/2014/main" xmlns="" id="{EB50CFC2-BF40-1325-FDF0-80C319C2B5B6}"/>
              </a:ext>
            </a:extLst>
          </p:cNvPr>
          <p:cNvSpPr txBox="1"/>
          <p:nvPr/>
        </p:nvSpPr>
        <p:spPr>
          <a:xfrm>
            <a:off x="240632" y="4557322"/>
            <a:ext cx="2111760" cy="923330"/>
          </a:xfrm>
          <a:prstGeom prst="rect">
            <a:avLst/>
          </a:prstGeom>
          <a:noFill/>
        </p:spPr>
        <p:txBody>
          <a:bodyPr wrap="square">
            <a:spAutoFit/>
          </a:bodyPr>
          <a:lstStyle/>
          <a:p>
            <a:pPr algn="ctr"/>
            <a:r>
              <a:rPr lang="ru-RU" sz="1800" b="1" kern="0" dirty="0">
                <a:effectLst/>
                <a:latin typeface="Times New Roman" panose="02020603050405020304" pitchFamily="18" charset="0"/>
                <a:ea typeface="Calibri" panose="020F0502020204030204" pitchFamily="34" charset="0"/>
              </a:rPr>
              <a:t>Обязательные элементы совместительства</a:t>
            </a:r>
            <a:endParaRPr lang="ru-RU" dirty="0"/>
          </a:p>
        </p:txBody>
      </p:sp>
      <p:sp>
        <p:nvSpPr>
          <p:cNvPr id="28" name="Прямоугольник: скругленные углы 27">
            <a:extLst>
              <a:ext uri="{FF2B5EF4-FFF2-40B4-BE49-F238E27FC236}">
                <a16:creationId xmlns:a16="http://schemas.microsoft.com/office/drawing/2014/main" xmlns="" id="{646DAE6E-CCAB-1908-82A4-2F4A314D4566}"/>
              </a:ext>
            </a:extLst>
          </p:cNvPr>
          <p:cNvSpPr/>
          <p:nvPr/>
        </p:nvSpPr>
        <p:spPr>
          <a:xfrm>
            <a:off x="2960047" y="3833968"/>
            <a:ext cx="8901955" cy="57806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выполнение другой (помимо основной) регулярной, оплачиваемой работы (часть 1 статьи 282 ТК РФ)</a:t>
            </a:r>
            <a:endParaRPr lang="ru-RU" sz="1500" dirty="0">
              <a:solidFill>
                <a:schemeClr val="tx1"/>
              </a:solidFill>
            </a:endParaRPr>
          </a:p>
        </p:txBody>
      </p:sp>
      <p:sp>
        <p:nvSpPr>
          <p:cNvPr id="29" name="Прямоугольник: скругленные углы 28">
            <a:extLst>
              <a:ext uri="{FF2B5EF4-FFF2-40B4-BE49-F238E27FC236}">
                <a16:creationId xmlns:a16="http://schemas.microsoft.com/office/drawing/2014/main" xmlns="" id="{80BE77E5-D81C-86FF-DC0B-22A9D3C819C5}"/>
              </a:ext>
            </a:extLst>
          </p:cNvPr>
          <p:cNvSpPr/>
          <p:nvPr/>
        </p:nvSpPr>
        <p:spPr>
          <a:xfrm>
            <a:off x="2960047" y="4440924"/>
            <a:ext cx="8901955" cy="57806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работа производится в свободное от основной работы время (часть 1 статьи 282 ТК РФ)</a:t>
            </a:r>
          </a:p>
        </p:txBody>
      </p:sp>
      <p:sp>
        <p:nvSpPr>
          <p:cNvPr id="30" name="Прямоугольник: скругленные углы 29">
            <a:extLst>
              <a:ext uri="{FF2B5EF4-FFF2-40B4-BE49-F238E27FC236}">
                <a16:creationId xmlns:a16="http://schemas.microsoft.com/office/drawing/2014/main" xmlns="" id="{42794777-A850-FC48-5377-9B85974B875E}"/>
              </a:ext>
            </a:extLst>
          </p:cNvPr>
          <p:cNvSpPr/>
          <p:nvPr/>
        </p:nvSpPr>
        <p:spPr>
          <a:xfrm>
            <a:off x="2960048" y="5073213"/>
            <a:ext cx="8901955" cy="57806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работа выполняется по трудовому договору о совместительстве (часть 1 статьи 282 ТК РФ)</a:t>
            </a:r>
            <a:endParaRPr lang="ru-RU" sz="1500" dirty="0">
              <a:solidFill>
                <a:schemeClr val="tx1"/>
              </a:solidFill>
            </a:endParaRPr>
          </a:p>
        </p:txBody>
      </p:sp>
      <p:sp>
        <p:nvSpPr>
          <p:cNvPr id="31" name="Прямоугольник: скругленные углы 30">
            <a:extLst>
              <a:ext uri="{FF2B5EF4-FFF2-40B4-BE49-F238E27FC236}">
                <a16:creationId xmlns:a16="http://schemas.microsoft.com/office/drawing/2014/main" xmlns="" id="{835395A8-3FE6-60EC-FF15-FE26A352EC86}"/>
              </a:ext>
            </a:extLst>
          </p:cNvPr>
          <p:cNvSpPr/>
          <p:nvPr/>
        </p:nvSpPr>
        <p:spPr>
          <a:xfrm>
            <a:off x="2966541" y="5651276"/>
            <a:ext cx="8901955" cy="57806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количество работодателей (как юридических, так и физических лиц), с которыми работник вправе заключать трудовой договор о работе по совместительству, законом не ограничено</a:t>
            </a:r>
            <a:endParaRPr lang="ru-RU" sz="1500" dirty="0">
              <a:solidFill>
                <a:schemeClr val="tx1"/>
              </a:solidFill>
            </a:endParaRPr>
          </a:p>
        </p:txBody>
      </p:sp>
      <p:sp>
        <p:nvSpPr>
          <p:cNvPr id="32" name="Прямоугольник: скругленные углы 31">
            <a:extLst>
              <a:ext uri="{FF2B5EF4-FFF2-40B4-BE49-F238E27FC236}">
                <a16:creationId xmlns:a16="http://schemas.microsoft.com/office/drawing/2014/main" xmlns="" id="{40A47CB3-1A48-095E-E2E9-F1414CE10280}"/>
              </a:ext>
            </a:extLst>
          </p:cNvPr>
          <p:cNvSpPr/>
          <p:nvPr/>
        </p:nvSpPr>
        <p:spPr>
          <a:xfrm>
            <a:off x="2966541" y="6276683"/>
            <a:ext cx="8901955" cy="57806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в трудовом договоре обязательно содержится указание на то, что выполняемая работа является совместительством (часть 4 статьи 282 ТК РФ)</a:t>
            </a:r>
            <a:endParaRPr lang="ru-RU" sz="1500" dirty="0">
              <a:solidFill>
                <a:schemeClr val="tx1"/>
              </a:solidFill>
            </a:endParaRPr>
          </a:p>
        </p:txBody>
      </p:sp>
      <p:cxnSp>
        <p:nvCxnSpPr>
          <p:cNvPr id="34" name="Прямая соединительная линия 33">
            <a:extLst>
              <a:ext uri="{FF2B5EF4-FFF2-40B4-BE49-F238E27FC236}">
                <a16:creationId xmlns:a16="http://schemas.microsoft.com/office/drawing/2014/main" xmlns="" id="{2EDB9646-E710-3FD8-A68C-61927C1B7CCB}"/>
              </a:ext>
            </a:extLst>
          </p:cNvPr>
          <p:cNvCxnSpPr>
            <a:cxnSpLocks/>
            <a:stCxn id="27" idx="3"/>
          </p:cNvCxnSpPr>
          <p:nvPr/>
        </p:nvCxnSpPr>
        <p:spPr>
          <a:xfrm>
            <a:off x="2352392" y="5018987"/>
            <a:ext cx="24642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xmlns="" id="{6D5AF924-207F-F73B-D29E-994E0F65FDF2}"/>
              </a:ext>
            </a:extLst>
          </p:cNvPr>
          <p:cNvCxnSpPr/>
          <p:nvPr/>
        </p:nvCxnSpPr>
        <p:spPr>
          <a:xfrm>
            <a:off x="2598821" y="4152847"/>
            <a:ext cx="0" cy="244271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a:ext uri="{FF2B5EF4-FFF2-40B4-BE49-F238E27FC236}">
                <a16:creationId xmlns:a16="http://schemas.microsoft.com/office/drawing/2014/main" xmlns="" id="{4D78C719-B259-11B7-57D4-8AA9754CE426}"/>
              </a:ext>
            </a:extLst>
          </p:cNvPr>
          <p:cNvCxnSpPr>
            <a:cxnSpLocks/>
          </p:cNvCxnSpPr>
          <p:nvPr/>
        </p:nvCxnSpPr>
        <p:spPr>
          <a:xfrm>
            <a:off x="2606169" y="4162632"/>
            <a:ext cx="36122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xmlns="" id="{11DF9487-62D4-0702-8717-B17E8F266EED}"/>
              </a:ext>
            </a:extLst>
          </p:cNvPr>
          <p:cNvCxnSpPr>
            <a:cxnSpLocks/>
          </p:cNvCxnSpPr>
          <p:nvPr/>
        </p:nvCxnSpPr>
        <p:spPr>
          <a:xfrm>
            <a:off x="2598821" y="4775969"/>
            <a:ext cx="36122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xmlns="" id="{14819D64-EAD7-0E4F-7174-C79825EB3A3C}"/>
              </a:ext>
            </a:extLst>
          </p:cNvPr>
          <p:cNvCxnSpPr>
            <a:cxnSpLocks/>
          </p:cNvCxnSpPr>
          <p:nvPr/>
        </p:nvCxnSpPr>
        <p:spPr>
          <a:xfrm>
            <a:off x="2597419" y="5408259"/>
            <a:ext cx="36122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xmlns="" id="{90921733-67ED-7E68-11DF-AEFA35BD7521}"/>
              </a:ext>
            </a:extLst>
          </p:cNvPr>
          <p:cNvCxnSpPr>
            <a:cxnSpLocks/>
          </p:cNvCxnSpPr>
          <p:nvPr/>
        </p:nvCxnSpPr>
        <p:spPr>
          <a:xfrm>
            <a:off x="2606169" y="5963978"/>
            <a:ext cx="36122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xmlns="" id="{630FF1DC-3834-6C2A-91FC-C058DA8B4474}"/>
              </a:ext>
            </a:extLst>
          </p:cNvPr>
          <p:cNvCxnSpPr>
            <a:cxnSpLocks/>
          </p:cNvCxnSpPr>
          <p:nvPr/>
        </p:nvCxnSpPr>
        <p:spPr>
          <a:xfrm>
            <a:off x="2597419" y="6565714"/>
            <a:ext cx="36122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832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xmlns="" id="{C7575171-D91F-8C8D-92A1-B85697BB1522}"/>
              </a:ext>
            </a:extLst>
          </p:cNvPr>
          <p:cNvSpPr/>
          <p:nvPr/>
        </p:nvSpPr>
        <p:spPr>
          <a:xfrm>
            <a:off x="413886" y="1025275"/>
            <a:ext cx="11030551" cy="83099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5" name="TextBox 4">
            <a:extLst>
              <a:ext uri="{FF2B5EF4-FFF2-40B4-BE49-F238E27FC236}">
                <a16:creationId xmlns:a16="http://schemas.microsoft.com/office/drawing/2014/main" xmlns="" id="{0A78BC01-4083-B3F5-CC4A-7F8315C335F9}"/>
              </a:ext>
            </a:extLst>
          </p:cNvPr>
          <p:cNvSpPr txBox="1"/>
          <p:nvPr/>
        </p:nvSpPr>
        <p:spPr>
          <a:xfrm>
            <a:off x="747563" y="1035406"/>
            <a:ext cx="10436993" cy="830997"/>
          </a:xfrm>
          <a:prstGeom prst="rect">
            <a:avLst/>
          </a:prstGeom>
          <a:noFill/>
        </p:spPr>
        <p:txBody>
          <a:bodyPr wrap="square">
            <a:spAutoFit/>
          </a:bodyPr>
          <a:lstStyle/>
          <a:p>
            <a:pPr algn="ctr"/>
            <a:r>
              <a:rPr lang="ru-RU" sz="1600" b="1" kern="0" dirty="0">
                <a:effectLst/>
                <a:latin typeface="Times New Roman" panose="02020603050405020304" pitchFamily="18" charset="0"/>
                <a:ea typeface="Calibri" panose="020F0502020204030204" pitchFamily="34" charset="0"/>
                <a:cs typeface="Times New Roman" panose="02020603050405020304" pitchFamily="18" charset="0"/>
              </a:rPr>
              <a:t>Особенности регулирования работы по совместительству для медицинских и фармацевтических работников, помимо особенностей, установленных Трудовым кодексом Российской Федерации, регламентируются постановлением Министерства труда и социального развития Российской Федерации от 30.06.2003 № 41.</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xmlns="" id="{02AAEB11-421E-2760-0801-F3C4F024C8AE}"/>
              </a:ext>
            </a:extLst>
          </p:cNvPr>
          <p:cNvSpPr/>
          <p:nvPr/>
        </p:nvSpPr>
        <p:spPr>
          <a:xfrm>
            <a:off x="175708" y="2069431"/>
            <a:ext cx="4531045" cy="1472665"/>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49580" algn="ctr">
              <a:lnSpc>
                <a:spcPct val="115000"/>
              </a:lnSpc>
              <a:spcAft>
                <a:spcPts val="10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Для оформления трудового договора по совместительству потребуется тот же объем документов, что и для оформления приема по основному месту работы, за исключением трудовой книжки. </a:t>
            </a:r>
          </a:p>
        </p:txBody>
      </p:sp>
      <p:sp>
        <p:nvSpPr>
          <p:cNvPr id="7" name="Прямоугольник: скругленные углы 6">
            <a:extLst>
              <a:ext uri="{FF2B5EF4-FFF2-40B4-BE49-F238E27FC236}">
                <a16:creationId xmlns:a16="http://schemas.microsoft.com/office/drawing/2014/main" xmlns="" id="{5DCB57D0-22D8-C50F-3B9F-6CFABB3C682A}"/>
              </a:ext>
            </a:extLst>
          </p:cNvPr>
          <p:cNvSpPr/>
          <p:nvPr/>
        </p:nvSpPr>
        <p:spPr>
          <a:xfrm>
            <a:off x="5524901" y="2160335"/>
            <a:ext cx="6285297" cy="138176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a:t>
            </a: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ведения о работе по совместительству вносятся в трудовую книжку по месту основной работы на основании документа, подтверждающего работу по совместительству </a:t>
            </a:r>
            <a:r>
              <a:rPr lang="ru-RU" sz="1600" u="sng"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 желанию работника (</a:t>
            </a: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часть 5 статьи 66 Трудового кодекса Российской Федерации)</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8" name="Стрелка: вниз 7">
            <a:extLst>
              <a:ext uri="{FF2B5EF4-FFF2-40B4-BE49-F238E27FC236}">
                <a16:creationId xmlns:a16="http://schemas.microsoft.com/office/drawing/2014/main" xmlns="" id="{29DE8FA4-DE27-40EE-52AE-AF78C7770C2F}"/>
              </a:ext>
            </a:extLst>
          </p:cNvPr>
          <p:cNvSpPr/>
          <p:nvPr/>
        </p:nvSpPr>
        <p:spPr>
          <a:xfrm rot="16200000">
            <a:off x="4305692" y="2372370"/>
            <a:ext cx="1522150" cy="916273"/>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xmlns="" id="{24E503A1-A457-E240-D1BE-0B07FCB21984}"/>
              </a:ext>
            </a:extLst>
          </p:cNvPr>
          <p:cNvSpPr/>
          <p:nvPr/>
        </p:nvSpPr>
        <p:spPr>
          <a:xfrm>
            <a:off x="894447" y="3745124"/>
            <a:ext cx="4432922" cy="79483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latin typeface="Times New Roman" panose="02020603050405020304" pitchFamily="18" charset="0"/>
                <a:ea typeface="Calibri" panose="020F0502020204030204" pitchFamily="34" charset="0"/>
              </a:rPr>
              <a:t>При </a:t>
            </a:r>
            <a:r>
              <a:rPr lang="ru-RU" sz="1600" kern="0" dirty="0">
                <a:solidFill>
                  <a:schemeClr val="tx1"/>
                </a:solidFill>
                <a:effectLst/>
                <a:latin typeface="Times New Roman" panose="02020603050405020304" pitchFamily="18" charset="0"/>
                <a:ea typeface="Calibri" panose="020F0502020204030204" pitchFamily="34" charset="0"/>
              </a:rPr>
              <a:t>приеме на работу по совместительству к другому работодателю работник обязан предъявить</a:t>
            </a:r>
            <a:endParaRPr lang="ru-RU" sz="1600" dirty="0">
              <a:solidFill>
                <a:schemeClr val="tx1"/>
              </a:solidFill>
            </a:endParaRPr>
          </a:p>
        </p:txBody>
      </p:sp>
      <p:sp>
        <p:nvSpPr>
          <p:cNvPr id="11" name="Прямоугольник: скругленные углы 10">
            <a:extLst>
              <a:ext uri="{FF2B5EF4-FFF2-40B4-BE49-F238E27FC236}">
                <a16:creationId xmlns:a16="http://schemas.microsoft.com/office/drawing/2014/main" xmlns="" id="{A1CA6CF7-BA7F-4FAE-7A09-08070DC43CCF}"/>
              </a:ext>
            </a:extLst>
          </p:cNvPr>
          <p:cNvSpPr/>
          <p:nvPr/>
        </p:nvSpPr>
        <p:spPr>
          <a:xfrm>
            <a:off x="255163" y="5032965"/>
            <a:ext cx="2615764" cy="1472665"/>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паспорт или иной документ, удостоверяющий личность</a:t>
            </a:r>
            <a:endParaRPr lang="ru-RU" sz="1600"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xmlns="" id="{36438126-81EE-069B-11DB-62706BB4C625}"/>
              </a:ext>
            </a:extLst>
          </p:cNvPr>
          <p:cNvSpPr/>
          <p:nvPr/>
        </p:nvSpPr>
        <p:spPr>
          <a:xfrm>
            <a:off x="3292137" y="5032965"/>
            <a:ext cx="2829231" cy="152215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документ об образовании или его заверенную копию, если работа требует специальных знаний и их необходимо подтвердить</a:t>
            </a:r>
            <a:endParaRPr lang="ru-RU" sz="1600" dirty="0">
              <a:solidFill>
                <a:schemeClr val="tx1"/>
              </a:solidFill>
            </a:endParaRPr>
          </a:p>
        </p:txBody>
      </p:sp>
      <p:sp>
        <p:nvSpPr>
          <p:cNvPr id="13" name="Прямоугольник: скругленные углы 12">
            <a:extLst>
              <a:ext uri="{FF2B5EF4-FFF2-40B4-BE49-F238E27FC236}">
                <a16:creationId xmlns:a16="http://schemas.microsoft.com/office/drawing/2014/main" xmlns="" id="{6057711E-03AA-6980-5E63-E71FBC22EBEB}"/>
              </a:ext>
            </a:extLst>
          </p:cNvPr>
          <p:cNvSpPr/>
          <p:nvPr/>
        </p:nvSpPr>
        <p:spPr>
          <a:xfrm>
            <a:off x="6949441" y="3745124"/>
            <a:ext cx="4206239" cy="79483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В отдельных случаях от совместителя нужно затребовать дополнительные документы</a:t>
            </a:r>
            <a:endParaRPr lang="ru-RU" sz="1600" dirty="0">
              <a:solidFill>
                <a:schemeClr val="tx1"/>
              </a:solidFill>
            </a:endParaRPr>
          </a:p>
        </p:txBody>
      </p:sp>
      <p:sp>
        <p:nvSpPr>
          <p:cNvPr id="14" name="Прямоугольник: скругленные углы 13">
            <a:extLst>
              <a:ext uri="{FF2B5EF4-FFF2-40B4-BE49-F238E27FC236}">
                <a16:creationId xmlns:a16="http://schemas.microsoft.com/office/drawing/2014/main" xmlns="" id="{EAC32F7F-E7D4-EB20-2BE8-736EA59226F4}"/>
              </a:ext>
            </a:extLst>
          </p:cNvPr>
          <p:cNvSpPr/>
          <p:nvPr/>
        </p:nvSpPr>
        <p:spPr>
          <a:xfrm>
            <a:off x="6283709" y="4742984"/>
            <a:ext cx="2388654" cy="211501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справку о характере и условиях труда по основному месту работы — на работы с вредными или опасными условиями </a:t>
            </a:r>
            <a:r>
              <a:rPr lang="ru-RU" sz="1600" kern="0" dirty="0">
                <a:solidFill>
                  <a:schemeClr val="tx1"/>
                </a:solidFill>
                <a:effectLst/>
                <a:latin typeface="Times New Roman" panose="02020603050405020304" pitchFamily="18" charset="0"/>
                <a:ea typeface="Calibri" panose="020F0502020204030204" pitchFamily="34" charset="0"/>
              </a:rPr>
              <a:t>труда</a:t>
            </a:r>
            <a:endParaRPr lang="ru-RU" sz="1600" dirty="0">
              <a:solidFill>
                <a:schemeClr val="tx1"/>
              </a:solidFill>
            </a:endParaRPr>
          </a:p>
        </p:txBody>
      </p:sp>
      <p:sp>
        <p:nvSpPr>
          <p:cNvPr id="15" name="Прямоугольник: скругленные углы 14">
            <a:extLst>
              <a:ext uri="{FF2B5EF4-FFF2-40B4-BE49-F238E27FC236}">
                <a16:creationId xmlns:a16="http://schemas.microsoft.com/office/drawing/2014/main" xmlns="" id="{D97C7097-7508-0B3C-4178-4375D41D9C16}"/>
              </a:ext>
            </a:extLst>
          </p:cNvPr>
          <p:cNvSpPr/>
          <p:nvPr/>
        </p:nvSpPr>
        <p:spPr>
          <a:xfrm>
            <a:off x="8884118" y="4742984"/>
            <a:ext cx="2926080" cy="211501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справку о характере и условиях труда по основному месту работы — на работы, связанные с управлением транспортными средствами или управлением движением транспортных средств</a:t>
            </a:r>
            <a:endParaRPr lang="ru-RU" sz="1600" dirty="0">
              <a:solidFill>
                <a:schemeClr val="tx1"/>
              </a:solidFill>
            </a:endParaRPr>
          </a:p>
        </p:txBody>
      </p:sp>
      <p:cxnSp>
        <p:nvCxnSpPr>
          <p:cNvPr id="17" name="Прямая со стрелкой 16">
            <a:extLst>
              <a:ext uri="{FF2B5EF4-FFF2-40B4-BE49-F238E27FC236}">
                <a16:creationId xmlns:a16="http://schemas.microsoft.com/office/drawing/2014/main" xmlns="" id="{B6D97BF4-43F5-950F-573B-BED413F991F5}"/>
              </a:ext>
            </a:extLst>
          </p:cNvPr>
          <p:cNvCxnSpPr>
            <a:stCxn id="9" idx="2"/>
          </p:cNvCxnSpPr>
          <p:nvPr/>
        </p:nvCxnSpPr>
        <p:spPr>
          <a:xfrm flipH="1">
            <a:off x="2021305" y="4539956"/>
            <a:ext cx="1089603" cy="60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xmlns="" id="{EA43EA17-4343-E021-CC16-3C43F738BF1A}"/>
              </a:ext>
            </a:extLst>
          </p:cNvPr>
          <p:cNvCxnSpPr>
            <a:stCxn id="9" idx="2"/>
          </p:cNvCxnSpPr>
          <p:nvPr/>
        </p:nvCxnSpPr>
        <p:spPr>
          <a:xfrm>
            <a:off x="3110908" y="4539956"/>
            <a:ext cx="931703" cy="6095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xmlns="" id="{35BFABAD-E951-9E67-F403-D58BCBB52582}"/>
              </a:ext>
            </a:extLst>
          </p:cNvPr>
          <p:cNvCxnSpPr>
            <a:cxnSpLocks/>
          </p:cNvCxnSpPr>
          <p:nvPr/>
        </p:nvCxnSpPr>
        <p:spPr>
          <a:xfrm flipH="1">
            <a:off x="8316227" y="4489080"/>
            <a:ext cx="442762" cy="355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a:extLst>
              <a:ext uri="{FF2B5EF4-FFF2-40B4-BE49-F238E27FC236}">
                <a16:creationId xmlns:a16="http://schemas.microsoft.com/office/drawing/2014/main" xmlns="" id="{87F2492B-5DD9-F0B9-C1B1-475835FFF45C}"/>
              </a:ext>
            </a:extLst>
          </p:cNvPr>
          <p:cNvCxnSpPr>
            <a:cxnSpLocks/>
          </p:cNvCxnSpPr>
          <p:nvPr/>
        </p:nvCxnSpPr>
        <p:spPr>
          <a:xfrm>
            <a:off x="8758989" y="4489080"/>
            <a:ext cx="413887" cy="355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78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A295AB28-30A2-07F6-9582-D47A1C8876A2}"/>
              </a:ext>
            </a:extLst>
          </p:cNvPr>
          <p:cNvSpPr/>
          <p:nvPr/>
        </p:nvSpPr>
        <p:spPr>
          <a:xfrm>
            <a:off x="1900843" y="1074888"/>
            <a:ext cx="7445287"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kern="0" dirty="0">
                <a:solidFill>
                  <a:schemeClr val="tx1"/>
                </a:solidFill>
                <a:effectLst/>
                <a:latin typeface="Times New Roman" panose="02020603050405020304" pitchFamily="18" charset="0"/>
                <a:ea typeface="Calibri" panose="020F0502020204030204" pitchFamily="34" charset="0"/>
              </a:rPr>
              <a:t>Оформление трудового договора с совместителем</a:t>
            </a:r>
            <a:endParaRPr lang="ru-RU" sz="1400"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BB7A77C0-6734-0305-861B-474433D39CAB}"/>
              </a:ext>
            </a:extLst>
          </p:cNvPr>
          <p:cNvSpPr/>
          <p:nvPr/>
        </p:nvSpPr>
        <p:spPr>
          <a:xfrm>
            <a:off x="1284826" y="1728386"/>
            <a:ext cx="8950197" cy="112069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При оформлении совместительства помимо основного трудового договора с работником должен быть заключен второй трудовой договор о работе по совместительству и издан дополнительный приказ о приеме на работу по совместительству </a:t>
            </a:r>
          </a:p>
          <a:p>
            <a:pPr algn="ctr"/>
            <a:r>
              <a:rPr lang="ru-RU" sz="1600" kern="0" dirty="0">
                <a:solidFill>
                  <a:schemeClr val="tx1"/>
                </a:solidFill>
                <a:effectLst/>
                <a:latin typeface="Times New Roman" panose="02020603050405020304" pitchFamily="18" charset="0"/>
                <a:ea typeface="Calibri" panose="020F0502020204030204" pitchFamily="34" charset="0"/>
              </a:rPr>
              <a:t>(письмо Минтруда от 26.04.17 № 14-2/В-357)</a:t>
            </a:r>
            <a:endParaRPr lang="ru-RU" sz="16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74ED2579-37A3-29D4-C897-BA7F586AFE70}"/>
              </a:ext>
            </a:extLst>
          </p:cNvPr>
          <p:cNvSpPr/>
          <p:nvPr/>
        </p:nvSpPr>
        <p:spPr>
          <a:xfrm>
            <a:off x="214819" y="3190840"/>
            <a:ext cx="3664162" cy="279607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Обязательные элементы трудового договора с совместителем </a:t>
            </a:r>
          </a:p>
          <a:p>
            <a:pPr algn="ctr">
              <a:lnSpc>
                <a:spcPct val="115000"/>
              </a:lnSpc>
              <a:spcAft>
                <a:spcPts val="1000"/>
              </a:spcAft>
            </a:pPr>
            <a:r>
              <a:rPr lang="ru-RU"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(статья 284 ТК РФ)</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xmlns="" id="{A88A6A28-7F88-DA69-E0E8-FADB27553FD9}"/>
              </a:ext>
            </a:extLst>
          </p:cNvPr>
          <p:cNvSpPr/>
          <p:nvPr/>
        </p:nvSpPr>
        <p:spPr>
          <a:xfrm>
            <a:off x="5226518" y="3190840"/>
            <a:ext cx="6421814" cy="82616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указание на то, что работа является совместительством</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4514A746-E8EE-26BF-EC47-70C674E9E31A}"/>
              </a:ext>
            </a:extLst>
          </p:cNvPr>
          <p:cNvSpPr/>
          <p:nvPr/>
        </p:nvSpPr>
        <p:spPr>
          <a:xfrm>
            <a:off x="5226518" y="4183044"/>
            <a:ext cx="6421814" cy="82616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продолжительность рабочего времени не должна превышать 4 часа в день (за исключением особенностей, применяемых для медицинских работников)</a:t>
            </a:r>
            <a:endParaRPr lang="ru-RU" sz="1600" dirty="0">
              <a:solidFill>
                <a:schemeClr val="tx1"/>
              </a:solidFill>
            </a:endParaRPr>
          </a:p>
        </p:txBody>
      </p:sp>
      <p:sp>
        <p:nvSpPr>
          <p:cNvPr id="7" name="Прямоугольник: скругленные углы 6">
            <a:extLst>
              <a:ext uri="{FF2B5EF4-FFF2-40B4-BE49-F238E27FC236}">
                <a16:creationId xmlns:a16="http://schemas.microsoft.com/office/drawing/2014/main" xmlns="" id="{B99ACF80-1E9A-E056-D765-5879FEFEA56E}"/>
              </a:ext>
            </a:extLst>
          </p:cNvPr>
          <p:cNvSpPr/>
          <p:nvPr/>
        </p:nvSpPr>
        <p:spPr>
          <a:xfrm>
            <a:off x="5226518" y="5160746"/>
            <a:ext cx="6421814" cy="148068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в течение одного месяца (другого учетного периода) продолжительность работы по совместительству не должна превышать половины месячной (другой) нормы рабочего времени (нормы рабочего времени для другого учетного периода), установленной для совместителя</a:t>
            </a:r>
            <a:endParaRPr lang="ru-RU" sz="1600" dirty="0">
              <a:solidFill>
                <a:schemeClr val="tx1"/>
              </a:solidFill>
            </a:endParaRPr>
          </a:p>
        </p:txBody>
      </p:sp>
      <p:cxnSp>
        <p:nvCxnSpPr>
          <p:cNvPr id="9" name="Прямая соединительная линия 8">
            <a:extLst>
              <a:ext uri="{FF2B5EF4-FFF2-40B4-BE49-F238E27FC236}">
                <a16:creationId xmlns:a16="http://schemas.microsoft.com/office/drawing/2014/main" xmlns="" id="{B9154ACE-45D0-D394-92F1-372CAD0143BC}"/>
              </a:ext>
            </a:extLst>
          </p:cNvPr>
          <p:cNvCxnSpPr/>
          <p:nvPr/>
        </p:nvCxnSpPr>
        <p:spPr>
          <a:xfrm>
            <a:off x="3763478" y="4552749"/>
            <a:ext cx="4427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xmlns="" id="{714EAE79-DDCB-6A46-0C12-CE464FD6B72A}"/>
              </a:ext>
            </a:extLst>
          </p:cNvPr>
          <p:cNvCxnSpPr>
            <a:cxnSpLocks/>
          </p:cNvCxnSpPr>
          <p:nvPr/>
        </p:nvCxnSpPr>
        <p:spPr>
          <a:xfrm>
            <a:off x="4206240" y="3619098"/>
            <a:ext cx="0" cy="23678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xmlns="" id="{947CF38F-6CD5-1F2D-7418-5798CA75EC7A}"/>
              </a:ext>
            </a:extLst>
          </p:cNvPr>
          <p:cNvCxnSpPr/>
          <p:nvPr/>
        </p:nvCxnSpPr>
        <p:spPr>
          <a:xfrm>
            <a:off x="4206240" y="3619098"/>
            <a:ext cx="114540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AEC6DC91-45E2-74F4-7AD0-D3C7572E36E8}"/>
              </a:ext>
            </a:extLst>
          </p:cNvPr>
          <p:cNvCxnSpPr/>
          <p:nvPr/>
        </p:nvCxnSpPr>
        <p:spPr>
          <a:xfrm>
            <a:off x="4206240" y="4552749"/>
            <a:ext cx="114540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5BE835F6-3792-4A11-585B-669978985C63}"/>
              </a:ext>
            </a:extLst>
          </p:cNvPr>
          <p:cNvCxnSpPr/>
          <p:nvPr/>
        </p:nvCxnSpPr>
        <p:spPr>
          <a:xfrm>
            <a:off x="4206240" y="5986913"/>
            <a:ext cx="114540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05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69D2F4E6-DBC0-615E-DE33-D71015B5ECDB}"/>
              </a:ext>
            </a:extLst>
          </p:cNvPr>
          <p:cNvSpPr/>
          <p:nvPr/>
        </p:nvSpPr>
        <p:spPr>
          <a:xfrm>
            <a:off x="251715" y="1117257"/>
            <a:ext cx="6669037" cy="82808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ru-RU"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Работник может работать по совместительству полный рабочий день</a:t>
            </a:r>
          </a:p>
        </p:txBody>
      </p:sp>
      <p:sp>
        <p:nvSpPr>
          <p:cNvPr id="3" name="Прямоугольник: скругленные углы 2">
            <a:extLst>
              <a:ext uri="{FF2B5EF4-FFF2-40B4-BE49-F238E27FC236}">
                <a16:creationId xmlns:a16="http://schemas.microsoft.com/office/drawing/2014/main" xmlns="" id="{A43C8C52-8CDA-A79D-25BA-A136D33AF824}"/>
              </a:ext>
            </a:extLst>
          </p:cNvPr>
          <p:cNvSpPr/>
          <p:nvPr/>
        </p:nvSpPr>
        <p:spPr>
          <a:xfrm>
            <a:off x="8161454" y="1117257"/>
            <a:ext cx="2743200" cy="82808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Статья 284 ТК РФ</a:t>
            </a:r>
            <a:endParaRPr lang="ru-RU" sz="1600" dirty="0">
              <a:solidFill>
                <a:schemeClr val="tx1"/>
              </a:solidFill>
            </a:endParaRPr>
          </a:p>
        </p:txBody>
      </p:sp>
      <p:sp>
        <p:nvSpPr>
          <p:cNvPr id="4" name="Стрелка: вниз 3">
            <a:extLst>
              <a:ext uri="{FF2B5EF4-FFF2-40B4-BE49-F238E27FC236}">
                <a16:creationId xmlns:a16="http://schemas.microsoft.com/office/drawing/2014/main" xmlns="" id="{71D46CB2-E20F-36FF-6FB1-2402AB9B5E52}"/>
              </a:ext>
            </a:extLst>
          </p:cNvPr>
          <p:cNvSpPr/>
          <p:nvPr/>
        </p:nvSpPr>
        <p:spPr>
          <a:xfrm rot="16200000">
            <a:off x="6839947" y="1023006"/>
            <a:ext cx="955899" cy="1016582"/>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xmlns="" id="{B79E6655-8065-B72A-BEA5-F0321616413E}"/>
              </a:ext>
            </a:extLst>
          </p:cNvPr>
          <p:cNvSpPr/>
          <p:nvPr/>
        </p:nvSpPr>
        <p:spPr>
          <a:xfrm>
            <a:off x="3828633" y="2073156"/>
            <a:ext cx="7717909" cy="57143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дни, в которые не занят по основному месту работы</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xmlns="" id="{2331E55F-10B9-2961-C8CF-6C71483CD584}"/>
              </a:ext>
            </a:extLst>
          </p:cNvPr>
          <p:cNvSpPr/>
          <p:nvPr/>
        </p:nvSpPr>
        <p:spPr>
          <a:xfrm>
            <a:off x="3828632" y="2608220"/>
            <a:ext cx="7717909" cy="57143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дни, когда приостановлена работа по основному месту работы из-за задержки зарплаты</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xmlns="" id="{707D3C96-1A42-4B19-963F-CDA688CA2E0D}"/>
              </a:ext>
            </a:extLst>
          </p:cNvPr>
          <p:cNvSpPr/>
          <p:nvPr/>
        </p:nvSpPr>
        <p:spPr>
          <a:xfrm>
            <a:off x="3828633" y="3143284"/>
            <a:ext cx="7717909" cy="79222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дни, когда работник отстранен от работы из-за того, что подлежит переводу на другую работу согласно медицинскому заключению, но эта работа отсутствует у его работодателя по основному месту работы</a:t>
            </a:r>
            <a:endParaRPr lang="ru-RU" sz="1600" dirty="0">
              <a:solidFill>
                <a:schemeClr val="tx1"/>
              </a:solidFill>
              <a:latin typeface="Times New Roman" panose="02020603050405020304" pitchFamily="18" charset="0"/>
              <a:cs typeface="Times New Roman" panose="02020603050405020304" pitchFamily="18" charset="0"/>
            </a:endParaRPr>
          </a:p>
        </p:txBody>
      </p:sp>
      <p:cxnSp>
        <p:nvCxnSpPr>
          <p:cNvPr id="9" name="Прямая соединительная линия 8">
            <a:extLst>
              <a:ext uri="{FF2B5EF4-FFF2-40B4-BE49-F238E27FC236}">
                <a16:creationId xmlns:a16="http://schemas.microsoft.com/office/drawing/2014/main" xmlns="" id="{7215235E-258E-482B-5379-AF6CC1E841F3}"/>
              </a:ext>
            </a:extLst>
          </p:cNvPr>
          <p:cNvCxnSpPr>
            <a:cxnSpLocks/>
          </p:cNvCxnSpPr>
          <p:nvPr/>
        </p:nvCxnSpPr>
        <p:spPr>
          <a:xfrm>
            <a:off x="2133600" y="1855694"/>
            <a:ext cx="0" cy="1721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xmlns="" id="{85690674-8676-0796-6DB7-39C99CB12821}"/>
              </a:ext>
            </a:extLst>
          </p:cNvPr>
          <p:cNvCxnSpPr/>
          <p:nvPr/>
        </p:nvCxnSpPr>
        <p:spPr>
          <a:xfrm>
            <a:off x="2133600" y="2384612"/>
            <a:ext cx="1810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xmlns="" id="{6D3BD019-5055-24D6-92CE-B2163386C038}"/>
              </a:ext>
            </a:extLst>
          </p:cNvPr>
          <p:cNvCxnSpPr/>
          <p:nvPr/>
        </p:nvCxnSpPr>
        <p:spPr>
          <a:xfrm>
            <a:off x="2133600" y="2931459"/>
            <a:ext cx="1810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DC7C3C4A-2C5F-6A12-5900-CEA7C9C62993}"/>
              </a:ext>
            </a:extLst>
          </p:cNvPr>
          <p:cNvCxnSpPr/>
          <p:nvPr/>
        </p:nvCxnSpPr>
        <p:spPr>
          <a:xfrm>
            <a:off x="2133600" y="3576918"/>
            <a:ext cx="1810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Прямоугольник: скругленные углы 16">
            <a:extLst>
              <a:ext uri="{FF2B5EF4-FFF2-40B4-BE49-F238E27FC236}">
                <a16:creationId xmlns:a16="http://schemas.microsoft.com/office/drawing/2014/main" xmlns="" id="{D71B4652-2B54-2B41-6F2F-425ECEDF5D2A}"/>
              </a:ext>
            </a:extLst>
          </p:cNvPr>
          <p:cNvSpPr/>
          <p:nvPr/>
        </p:nvSpPr>
        <p:spPr>
          <a:xfrm>
            <a:off x="135975" y="4103017"/>
            <a:ext cx="3808496" cy="172122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Запись в трудовой книжке сведения о работе по совместительству делается только основным работодателем (статья 66 ТК РФ), но при определенных условиях</a:t>
            </a:r>
            <a:endParaRPr lang="ru-RU" sz="1600" dirty="0">
              <a:solidFill>
                <a:schemeClr val="tx1"/>
              </a:solidFill>
            </a:endParaRPr>
          </a:p>
        </p:txBody>
      </p:sp>
      <p:sp>
        <p:nvSpPr>
          <p:cNvPr id="18" name="Стрелка: вниз 17">
            <a:extLst>
              <a:ext uri="{FF2B5EF4-FFF2-40B4-BE49-F238E27FC236}">
                <a16:creationId xmlns:a16="http://schemas.microsoft.com/office/drawing/2014/main" xmlns="" id="{25F43BBE-1402-A25F-600F-6CD56574C49B}"/>
              </a:ext>
            </a:extLst>
          </p:cNvPr>
          <p:cNvSpPr/>
          <p:nvPr/>
        </p:nvSpPr>
        <p:spPr>
          <a:xfrm rot="16200000">
            <a:off x="3840090" y="4260921"/>
            <a:ext cx="595456"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a:extLst>
              <a:ext uri="{FF2B5EF4-FFF2-40B4-BE49-F238E27FC236}">
                <a16:creationId xmlns:a16="http://schemas.microsoft.com/office/drawing/2014/main" xmlns="" id="{35D7D2A1-C481-0DD4-29A6-A458D55D7204}"/>
              </a:ext>
            </a:extLst>
          </p:cNvPr>
          <p:cNvSpPr/>
          <p:nvPr/>
        </p:nvSpPr>
        <p:spPr>
          <a:xfrm rot="16200000">
            <a:off x="3840091" y="5095605"/>
            <a:ext cx="595456"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скругленные углы 19">
            <a:extLst>
              <a:ext uri="{FF2B5EF4-FFF2-40B4-BE49-F238E27FC236}">
                <a16:creationId xmlns:a16="http://schemas.microsoft.com/office/drawing/2014/main" xmlns="" id="{D4D42293-4067-3DF6-94ED-0E80DE28D2F6}"/>
              </a:ext>
            </a:extLst>
          </p:cNvPr>
          <p:cNvSpPr/>
          <p:nvPr/>
        </p:nvSpPr>
        <p:spPr>
          <a:xfrm>
            <a:off x="4659584" y="4250169"/>
            <a:ext cx="7075215" cy="57143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по желанию работника</a:t>
            </a:r>
            <a:endParaRPr lang="ru-RU" sz="1600" dirty="0">
              <a:solidFill>
                <a:schemeClr val="tx1"/>
              </a:solidFill>
            </a:endParaRPr>
          </a:p>
        </p:txBody>
      </p:sp>
      <p:sp>
        <p:nvSpPr>
          <p:cNvPr id="21" name="Прямоугольник: скругленные углы 20">
            <a:extLst>
              <a:ext uri="{FF2B5EF4-FFF2-40B4-BE49-F238E27FC236}">
                <a16:creationId xmlns:a16="http://schemas.microsoft.com/office/drawing/2014/main" xmlns="" id="{10F5B09C-03E8-9F17-1BCF-17C278789A1A}"/>
              </a:ext>
            </a:extLst>
          </p:cNvPr>
          <p:cNvSpPr/>
          <p:nvPr/>
        </p:nvSpPr>
        <p:spPr>
          <a:xfrm>
            <a:off x="4659584" y="4821600"/>
            <a:ext cx="7075215" cy="107051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при наличии документа, подтверждающего работу по совместительству (заверенной копии приказа о приеме на работу по совместительству или справки о приеме на работу по совместительству, содержащей реквизиты приказа о приеме на работу</a:t>
            </a:r>
            <a:endParaRPr lang="ru-RU" sz="1600" dirty="0">
              <a:solidFill>
                <a:schemeClr val="tx1"/>
              </a:solidFill>
            </a:endParaRPr>
          </a:p>
        </p:txBody>
      </p:sp>
      <p:sp>
        <p:nvSpPr>
          <p:cNvPr id="23" name="Прямоугольник: скругленные углы 22">
            <a:extLst>
              <a:ext uri="{FF2B5EF4-FFF2-40B4-BE49-F238E27FC236}">
                <a16:creationId xmlns:a16="http://schemas.microsoft.com/office/drawing/2014/main" xmlns="" id="{7C48043E-D94C-2D97-95FC-D31C7483778D}"/>
              </a:ext>
            </a:extLst>
          </p:cNvPr>
          <p:cNvSpPr/>
          <p:nvPr/>
        </p:nvSpPr>
        <p:spPr>
          <a:xfrm>
            <a:off x="184485" y="6039391"/>
            <a:ext cx="11550314" cy="68413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В трудовом договоре с совместителем может содержаться указание на его срочный характер. Заключение с совместителем срочных трудовых договоров по соглашению сторон предусматривает часть 2 статьи 59 ТК </a:t>
            </a:r>
            <a:r>
              <a:rPr lang="ru-RU" sz="1600" kern="0" dirty="0" smtClean="0">
                <a:solidFill>
                  <a:schemeClr val="tx1"/>
                </a:solidFill>
                <a:effectLst/>
                <a:latin typeface="Times New Roman" panose="02020603050405020304" pitchFamily="18" charset="0"/>
                <a:ea typeface="Calibri" panose="020F0502020204030204" pitchFamily="34" charset="0"/>
              </a:rPr>
              <a:t>РФ.</a:t>
            </a:r>
            <a:endParaRPr lang="ru-RU" sz="1600" dirty="0">
              <a:solidFill>
                <a:schemeClr val="tx1"/>
              </a:solidFill>
            </a:endParaRPr>
          </a:p>
        </p:txBody>
      </p:sp>
    </p:spTree>
    <p:extLst>
      <p:ext uri="{BB962C8B-B14F-4D97-AF65-F5344CB8AC3E}">
        <p14:creationId xmlns:p14="http://schemas.microsoft.com/office/powerpoint/2010/main" val="208955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38F79B12-439C-A3B0-D280-FCFB85952D90}"/>
              </a:ext>
            </a:extLst>
          </p:cNvPr>
          <p:cNvSpPr/>
          <p:nvPr/>
        </p:nvSpPr>
        <p:spPr>
          <a:xfrm>
            <a:off x="2379099" y="957817"/>
            <a:ext cx="7046258" cy="31878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kern="0" dirty="0">
                <a:solidFill>
                  <a:schemeClr val="tx1"/>
                </a:solidFill>
                <a:effectLst/>
                <a:latin typeface="Times New Roman" panose="02020603050405020304" pitchFamily="18" charset="0"/>
                <a:ea typeface="Calibri" panose="020F0502020204030204" pitchFamily="34" charset="0"/>
              </a:rPr>
              <a:t>Оплата труда совместителей</a:t>
            </a:r>
            <a:endParaRPr lang="ru-RU" b="1"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635587F8-2612-9393-8D71-BB70CA2F22C4}"/>
              </a:ext>
            </a:extLst>
          </p:cNvPr>
          <p:cNvSpPr/>
          <p:nvPr/>
        </p:nvSpPr>
        <p:spPr>
          <a:xfrm>
            <a:off x="2528" y="1362970"/>
            <a:ext cx="3584032" cy="153078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оплата труда лиц, работающих по совместительству, производится пропорционально отработанному времени, в зависимости от выработки либо на других условиях, определенных трудовым договором</a:t>
            </a:r>
            <a:endParaRPr lang="ru-RU" sz="16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FF697D5B-44D1-9E5E-E410-205911559216}"/>
              </a:ext>
            </a:extLst>
          </p:cNvPr>
          <p:cNvSpPr/>
          <p:nvPr/>
        </p:nvSpPr>
        <p:spPr>
          <a:xfrm>
            <a:off x="4142034" y="1233476"/>
            <a:ext cx="7681032" cy="179048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Производится на условиях, определенных трудовым договором. </a:t>
            </a:r>
            <a:endParaRPr lang="en-US" sz="1400" kern="0" dirty="0">
              <a:solidFill>
                <a:schemeClr val="tx1"/>
              </a:solidFill>
              <a:effectLst/>
              <a:latin typeface="Times New Roman" panose="02020603050405020304" pitchFamily="18" charset="0"/>
              <a:ea typeface="Calibri" panose="020F0502020204030204" pitchFamily="34" charset="0"/>
            </a:endParaRPr>
          </a:p>
          <a:p>
            <a:pPr algn="ctr"/>
            <a:r>
              <a:rPr lang="ru-RU" sz="1400" kern="0" dirty="0">
                <a:solidFill>
                  <a:schemeClr val="tx1"/>
                </a:solidFill>
                <a:effectLst/>
                <a:latin typeface="Times New Roman" panose="02020603050405020304" pitchFamily="18" charset="0"/>
                <a:ea typeface="Calibri" panose="020F0502020204030204" pitchFamily="34" charset="0"/>
              </a:rPr>
              <a:t>В трудовом договоре с конкретным работником, работающим по совместительству, могут быть определены и иные условия оплаты (например, в полном объеме). Вместе с </a:t>
            </a:r>
            <a:r>
              <a:rPr lang="ru-RU" sz="1400" kern="0" dirty="0" smtClean="0">
                <a:solidFill>
                  <a:schemeClr val="tx1"/>
                </a:solidFill>
                <a:effectLst/>
                <a:latin typeface="Times New Roman" panose="02020603050405020304" pitchFamily="18" charset="0"/>
                <a:ea typeface="Calibri" panose="020F0502020204030204" pitchFamily="34" charset="0"/>
              </a:rPr>
              <a:t>тем, </a:t>
            </a:r>
            <a:r>
              <a:rPr lang="ru-RU" sz="1400" kern="0" dirty="0">
                <a:solidFill>
                  <a:schemeClr val="tx1"/>
                </a:solidFill>
                <a:effectLst/>
                <a:latin typeface="Times New Roman" panose="02020603050405020304" pitchFamily="18" charset="0"/>
                <a:ea typeface="Calibri" panose="020F0502020204030204" pitchFamily="34" charset="0"/>
              </a:rPr>
              <a:t>при определении условий оплаты труда </a:t>
            </a:r>
            <a:r>
              <a:rPr lang="ru-RU" sz="1400" kern="0" dirty="0" smtClean="0">
                <a:solidFill>
                  <a:schemeClr val="tx1"/>
                </a:solidFill>
                <a:effectLst/>
                <a:latin typeface="Times New Roman" panose="02020603050405020304" pitchFamily="18" charset="0"/>
                <a:ea typeface="Calibri" panose="020F0502020204030204" pitchFamily="34" charset="0"/>
              </a:rPr>
              <a:t>совместителям, </a:t>
            </a:r>
            <a:r>
              <a:rPr lang="ru-RU" sz="1400" kern="0" dirty="0">
                <a:solidFill>
                  <a:schemeClr val="tx1"/>
                </a:solidFill>
                <a:effectLst/>
                <a:latin typeface="Times New Roman" panose="02020603050405020304" pitchFamily="18" charset="0"/>
                <a:ea typeface="Calibri" panose="020F0502020204030204" pitchFamily="34" charset="0"/>
              </a:rPr>
              <a:t>целесообразно учитывать нормы статьи 132 ТК РФ (заработная плата каждого работника зависит от его квалификации, сложности выполняемой работы, количества и качества затраченного труда)  </a:t>
            </a:r>
            <a:r>
              <a:rPr lang="ru-RU" sz="1400" kern="0" dirty="0" smtClean="0">
                <a:solidFill>
                  <a:schemeClr val="tx1"/>
                </a:solidFill>
                <a:effectLst/>
                <a:latin typeface="Times New Roman" panose="02020603050405020304" pitchFamily="18" charset="0"/>
                <a:ea typeface="Calibri" panose="020F0502020204030204" pitchFamily="34" charset="0"/>
              </a:rPr>
              <a:t>(пункт </a:t>
            </a:r>
            <a:r>
              <a:rPr lang="ru-RU" sz="1400" kern="0" dirty="0">
                <a:solidFill>
                  <a:schemeClr val="tx1"/>
                </a:solidFill>
                <a:effectLst/>
                <a:latin typeface="Times New Roman" panose="02020603050405020304" pitchFamily="18" charset="0"/>
                <a:ea typeface="Calibri" panose="020F0502020204030204" pitchFamily="34" charset="0"/>
              </a:rPr>
              <a:t>2 письма Роструда от 19.03.2012 № 395-6-1,  письмо Минтруда России от 20.10.2021 № 14-1/ООГ-9857)</a:t>
            </a:r>
            <a:endParaRPr lang="ru-RU" sz="1400" dirty="0">
              <a:solidFill>
                <a:schemeClr val="tx1"/>
              </a:solidFill>
            </a:endParaRPr>
          </a:p>
        </p:txBody>
      </p:sp>
      <p:sp>
        <p:nvSpPr>
          <p:cNvPr id="5" name="Стрелка: вниз 4">
            <a:extLst>
              <a:ext uri="{FF2B5EF4-FFF2-40B4-BE49-F238E27FC236}">
                <a16:creationId xmlns:a16="http://schemas.microsoft.com/office/drawing/2014/main" xmlns="" id="{B43CAA17-C147-3319-46CF-3855925B5D0A}"/>
              </a:ext>
            </a:extLst>
          </p:cNvPr>
          <p:cNvSpPr/>
          <p:nvPr/>
        </p:nvSpPr>
        <p:spPr>
          <a:xfrm rot="16200000">
            <a:off x="3164265" y="1819175"/>
            <a:ext cx="1337163"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xmlns="" id="{44ACF247-C195-DB17-FAD5-D3A8B63AD9FF}"/>
              </a:ext>
            </a:extLst>
          </p:cNvPr>
          <p:cNvSpPr/>
          <p:nvPr/>
        </p:nvSpPr>
        <p:spPr>
          <a:xfrm>
            <a:off x="1620901" y="3023960"/>
            <a:ext cx="8950197"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Работодатель и работник вправе самостоятельно согласовать условия оплаты</a:t>
            </a:r>
            <a:endParaRPr lang="ru-RU" sz="1600" dirty="0">
              <a:solidFill>
                <a:schemeClr val="tx1"/>
              </a:solidFill>
            </a:endParaRPr>
          </a:p>
        </p:txBody>
      </p:sp>
      <p:sp>
        <p:nvSpPr>
          <p:cNvPr id="7" name="Стрелка: вниз 6">
            <a:extLst>
              <a:ext uri="{FF2B5EF4-FFF2-40B4-BE49-F238E27FC236}">
                <a16:creationId xmlns:a16="http://schemas.microsoft.com/office/drawing/2014/main" xmlns="" id="{F2A051D4-B4E2-0EBA-C91D-0B7B82037D14}"/>
              </a:ext>
            </a:extLst>
          </p:cNvPr>
          <p:cNvSpPr/>
          <p:nvPr/>
        </p:nvSpPr>
        <p:spPr>
          <a:xfrm>
            <a:off x="2064410" y="3422797"/>
            <a:ext cx="1522150" cy="233333"/>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a:extLst>
              <a:ext uri="{FF2B5EF4-FFF2-40B4-BE49-F238E27FC236}">
                <a16:creationId xmlns:a16="http://schemas.microsoft.com/office/drawing/2014/main" xmlns="" id="{36AB1000-47D0-60BB-ADB2-A3838D3DF971}"/>
              </a:ext>
            </a:extLst>
          </p:cNvPr>
          <p:cNvSpPr/>
          <p:nvPr/>
        </p:nvSpPr>
        <p:spPr>
          <a:xfrm>
            <a:off x="8332858" y="3470797"/>
            <a:ext cx="1522150" cy="233333"/>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xmlns="" id="{D14905D0-A98A-00E0-C383-1986ED7DCC4A}"/>
              </a:ext>
            </a:extLst>
          </p:cNvPr>
          <p:cNvSpPr/>
          <p:nvPr/>
        </p:nvSpPr>
        <p:spPr>
          <a:xfrm>
            <a:off x="49306" y="3674532"/>
            <a:ext cx="4352365" cy="81041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при повременной системе оплаты труда зарплата исчисляется пропорционально отработанному периоду времени</a:t>
            </a:r>
            <a:endParaRPr lang="ru-RU" sz="1600"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xmlns="" id="{F2D82996-6915-8A0F-CFF0-ACE315D1018A}"/>
              </a:ext>
            </a:extLst>
          </p:cNvPr>
          <p:cNvSpPr/>
          <p:nvPr/>
        </p:nvSpPr>
        <p:spPr>
          <a:xfrm>
            <a:off x="4401671" y="3689190"/>
            <a:ext cx="7421395" cy="81041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при установлении </a:t>
            </a:r>
            <a:r>
              <a:rPr lang="ru-RU" sz="1600" kern="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нормированных заданий </a:t>
            </a:r>
            <a:r>
              <a:rPr lang="ru-RU" sz="1600" kern="0" dirty="0" smtClean="0">
                <a:solidFill>
                  <a:schemeClr val="tx1"/>
                </a:solidFill>
                <a:effectLst/>
                <a:latin typeface="Times New Roman" panose="02020603050405020304" pitchFamily="18" charset="0"/>
                <a:ea typeface="Calibri" panose="020F0502020204030204" pitchFamily="34" charset="0"/>
              </a:rPr>
              <a:t>лицам</a:t>
            </a:r>
            <a:r>
              <a:rPr lang="ru-RU" sz="1600" kern="0" dirty="0">
                <a:solidFill>
                  <a:schemeClr val="tx1"/>
                </a:solidFill>
                <a:effectLst/>
                <a:latin typeface="Times New Roman" panose="02020603050405020304" pitchFamily="18" charset="0"/>
                <a:ea typeface="Calibri" panose="020F0502020204030204" pitchFamily="34" charset="0"/>
              </a:rPr>
              <a:t>, работающим по </a:t>
            </a: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совместительству с повременной оплатой </a:t>
            </a:r>
            <a:r>
              <a:rPr lang="ru-RU" sz="1600" kern="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труда, оплата производится </a:t>
            </a: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 конечным результатам за фактически выполненный объем работ</a:t>
            </a: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xmlns="" id="{8B376E15-D53F-3725-5D4C-0FB1D1AB0376}"/>
              </a:ext>
            </a:extLst>
          </p:cNvPr>
          <p:cNvPicPr>
            <a:picLocks noChangeAspect="1"/>
          </p:cNvPicPr>
          <p:nvPr/>
        </p:nvPicPr>
        <p:blipFill>
          <a:blip r:embed="rId2"/>
          <a:stretch>
            <a:fillRect/>
          </a:stretch>
        </p:blipFill>
        <p:spPr>
          <a:xfrm>
            <a:off x="1" y="4781638"/>
            <a:ext cx="555812" cy="2004644"/>
          </a:xfrm>
          <a:prstGeom prst="rect">
            <a:avLst/>
          </a:prstGeom>
        </p:spPr>
      </p:pic>
      <p:sp>
        <p:nvSpPr>
          <p:cNvPr id="12" name="Прямоугольник: скругленные углы 11">
            <a:extLst>
              <a:ext uri="{FF2B5EF4-FFF2-40B4-BE49-F238E27FC236}">
                <a16:creationId xmlns:a16="http://schemas.microsoft.com/office/drawing/2014/main" xmlns="" id="{2AE7A840-8756-95B3-63D9-36105C91D2FC}"/>
              </a:ext>
            </a:extLst>
          </p:cNvPr>
          <p:cNvSpPr/>
          <p:nvPr/>
        </p:nvSpPr>
        <p:spPr>
          <a:xfrm>
            <a:off x="431009" y="4587426"/>
            <a:ext cx="5100215" cy="103709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kern="0" dirty="0">
                <a:solidFill>
                  <a:schemeClr val="tx1"/>
                </a:solidFill>
                <a:effectLst/>
                <a:latin typeface="Times New Roman" panose="02020603050405020304" pitchFamily="18" charset="0"/>
                <a:ea typeface="Calibri" panose="020F0502020204030204" pitchFamily="34" charset="0"/>
              </a:rPr>
              <a:t>Лицам, работающим по совместительству в районах, где установлены районные коэффициенты и надбавки к заработной плате, оплата труда производится с учетом этих коэффициентов и надбавок</a:t>
            </a:r>
            <a:endParaRPr lang="ru-RU" sz="1400" b="1" dirty="0">
              <a:solidFill>
                <a:schemeClr val="tx1"/>
              </a:solidFill>
            </a:endParaRPr>
          </a:p>
        </p:txBody>
      </p:sp>
      <p:sp>
        <p:nvSpPr>
          <p:cNvPr id="13" name="Прямоугольник: скругленные углы 12">
            <a:extLst>
              <a:ext uri="{FF2B5EF4-FFF2-40B4-BE49-F238E27FC236}">
                <a16:creationId xmlns:a16="http://schemas.microsoft.com/office/drawing/2014/main" xmlns="" id="{811A4398-0F1E-EE90-6299-7C6032879A39}"/>
              </a:ext>
            </a:extLst>
          </p:cNvPr>
          <p:cNvSpPr/>
          <p:nvPr/>
        </p:nvSpPr>
        <p:spPr>
          <a:xfrm>
            <a:off x="425496" y="5624524"/>
            <a:ext cx="5100215" cy="122381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b="1" kern="0" dirty="0">
                <a:solidFill>
                  <a:schemeClr val="tx1"/>
                </a:solidFill>
                <a:latin typeface="Times New Roman" panose="02020603050405020304" pitchFamily="18" charset="0"/>
                <a:ea typeface="Calibri" panose="020F0502020204030204" pitchFamily="34" charset="0"/>
              </a:rPr>
              <a:t>В</a:t>
            </a:r>
            <a:r>
              <a:rPr lang="ru-RU" sz="1400" b="1" kern="0" dirty="0">
                <a:solidFill>
                  <a:schemeClr val="tx1"/>
                </a:solidFill>
                <a:effectLst/>
                <a:latin typeface="Times New Roman" panose="02020603050405020304" pitchFamily="18" charset="0"/>
                <a:ea typeface="Calibri" panose="020F0502020204030204" pitchFamily="34" charset="0"/>
              </a:rPr>
              <a:t>нешний совместитель имеет право на доплаты и надбавки, пособия в соответствии с нормами ТК РФ, локальными нормативными актами работодателя, коллективным договором</a:t>
            </a:r>
            <a:endParaRPr lang="ru-RU" sz="1400" b="1" dirty="0">
              <a:solidFill>
                <a:schemeClr val="tx1"/>
              </a:solidFill>
            </a:endParaRPr>
          </a:p>
        </p:txBody>
      </p:sp>
      <p:sp>
        <p:nvSpPr>
          <p:cNvPr id="14" name="Прямоугольник: скругленные углы 13">
            <a:extLst>
              <a:ext uri="{FF2B5EF4-FFF2-40B4-BE49-F238E27FC236}">
                <a16:creationId xmlns:a16="http://schemas.microsoft.com/office/drawing/2014/main" xmlns="" id="{59A376A0-34C8-A45F-4F4B-5D3F218F9E49}"/>
              </a:ext>
            </a:extLst>
          </p:cNvPr>
          <p:cNvSpPr/>
          <p:nvPr/>
        </p:nvSpPr>
        <p:spPr>
          <a:xfrm>
            <a:off x="5585690" y="4662870"/>
            <a:ext cx="6237376" cy="217399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табеле учета рабочего времени совместители (как внутренние, так и внешние) отражаются отдельной строкой, как и основные работники. Допустимо, если у внутреннего совместителя один табельный номер с основным местом работы – отражение отработанного времени двумя </a:t>
            </a:r>
            <a:r>
              <a:rPr lang="ru-RU" sz="15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строками.</a:t>
            </a:r>
            <a:endParaRPr lang="ru-RU"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5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Определение размеров заработной платы по основному месту работы и по совместительству производится раздельно по каждой из </a:t>
            </a:r>
            <a:r>
              <a:rPr lang="ru-RU" sz="1500" b="1" kern="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должностей.</a:t>
            </a:r>
            <a:endParaRPr lang="ru-RU" sz="1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63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FC1412EF-1F62-159B-C7C2-D4F27EBE6DF8}"/>
              </a:ext>
            </a:extLst>
          </p:cNvPr>
          <p:cNvSpPr/>
          <p:nvPr/>
        </p:nvSpPr>
        <p:spPr>
          <a:xfrm>
            <a:off x="1620901" y="946928"/>
            <a:ext cx="8950197"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kern="0" dirty="0">
                <a:solidFill>
                  <a:schemeClr val="tx1"/>
                </a:solidFill>
                <a:effectLst/>
                <a:latin typeface="Times New Roman" panose="02020603050405020304" pitchFamily="18" charset="0"/>
                <a:ea typeface="Calibri" panose="020F0502020204030204" pitchFamily="34" charset="0"/>
              </a:rPr>
              <a:t>Гарантии и компенсации для работающих по </a:t>
            </a:r>
            <a:r>
              <a:rPr lang="ru-RU" sz="1800" b="1" kern="0" dirty="0" smtClean="0">
                <a:solidFill>
                  <a:schemeClr val="tx1"/>
                </a:solidFill>
                <a:effectLst/>
                <a:latin typeface="Times New Roman" panose="02020603050405020304" pitchFamily="18" charset="0"/>
                <a:ea typeface="Calibri" panose="020F0502020204030204" pitchFamily="34" charset="0"/>
              </a:rPr>
              <a:t>совместительству </a:t>
            </a:r>
            <a:endParaRPr lang="ru-RU" sz="1400"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F3A681F8-3D34-682A-0636-39BB7A768E50}"/>
              </a:ext>
            </a:extLst>
          </p:cNvPr>
          <p:cNvSpPr/>
          <p:nvPr/>
        </p:nvSpPr>
        <p:spPr>
          <a:xfrm>
            <a:off x="213443" y="3165570"/>
            <a:ext cx="1848440" cy="146918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kern="0" dirty="0">
                <a:solidFill>
                  <a:schemeClr val="tx1"/>
                </a:solidFill>
                <a:effectLst/>
                <a:latin typeface="Times New Roman" panose="02020603050405020304" pitchFamily="18" charset="0"/>
                <a:ea typeface="Calibri" panose="020F0502020204030204" pitchFamily="34" charset="0"/>
              </a:rPr>
              <a:t>Обязанность </a:t>
            </a:r>
            <a:r>
              <a:rPr lang="ru-RU" sz="1800" b="1" kern="0" dirty="0" smtClean="0">
                <a:solidFill>
                  <a:schemeClr val="tx1"/>
                </a:solidFill>
                <a:effectLst/>
                <a:latin typeface="Times New Roman" panose="02020603050405020304" pitchFamily="18" charset="0"/>
                <a:ea typeface="Calibri" panose="020F0502020204030204" pitchFamily="34" charset="0"/>
              </a:rPr>
              <a:t>работодателя:</a:t>
            </a:r>
            <a:endParaRPr lang="ru-RU" sz="14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6F3B927F-67DC-7D3E-E019-7774000F10CF}"/>
              </a:ext>
            </a:extLst>
          </p:cNvPr>
          <p:cNvSpPr/>
          <p:nvPr/>
        </p:nvSpPr>
        <p:spPr>
          <a:xfrm>
            <a:off x="3460377" y="1517504"/>
            <a:ext cx="8256494" cy="100157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latin typeface="Times New Roman" panose="02020603050405020304" pitchFamily="18" charset="0"/>
                <a:ea typeface="Calibri" panose="020F0502020204030204" pitchFamily="34" charset="0"/>
              </a:rPr>
              <a:t>Л</a:t>
            </a:r>
            <a:r>
              <a:rPr lang="ru-RU" sz="1600" kern="0" dirty="0">
                <a:solidFill>
                  <a:schemeClr val="tx1"/>
                </a:solidFill>
                <a:effectLst/>
                <a:latin typeface="Times New Roman" panose="02020603050405020304" pitchFamily="18" charset="0"/>
                <a:ea typeface="Calibri" panose="020F0502020204030204" pitchFamily="34" charset="0"/>
              </a:rPr>
              <a:t>ицам, работающим по совместительству, ежегодные оплачиваемые отпуска предоставляются одновременно с отпуском по основной работе. Если на работе по совместительству работник не отработал шести месяцев, то отпуск предоставляется авансом (статья 286 ТК РФ)</a:t>
            </a:r>
            <a:endParaRPr lang="ru-RU" sz="16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6F40A1E8-466E-9685-CDA5-44D1F1134E8A}"/>
              </a:ext>
            </a:extLst>
          </p:cNvPr>
          <p:cNvSpPr/>
          <p:nvPr/>
        </p:nvSpPr>
        <p:spPr>
          <a:xfrm>
            <a:off x="3460377" y="2519080"/>
            <a:ext cx="8256494" cy="100157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Если на работе по совместительству продолжительность ежегодного оплачиваемого отпуска работника меньше, чем продолжительность отпуска по основному месту работы, то работодатель по просьбе работника предоставляет ему отпуск без сохранения заработной платы соответствующей продолжительности</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EF7651CF-CC11-1055-D30F-BE0E29758D6E}"/>
              </a:ext>
            </a:extLst>
          </p:cNvPr>
          <p:cNvSpPr/>
          <p:nvPr/>
        </p:nvSpPr>
        <p:spPr>
          <a:xfrm>
            <a:off x="3460377" y="3520656"/>
            <a:ext cx="8256494" cy="104342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совместителей не распространяются гарантии и компенсации, связанные с совмещением работы с получением образования. Они предоставляются работникам только по основному месту работы. Такое же правило действует и для тех, кто осуществляет трудовую деятельность в районах Крайнего Севера и приравненных к ним местностях</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скругленные углы 6">
            <a:extLst>
              <a:ext uri="{FF2B5EF4-FFF2-40B4-BE49-F238E27FC236}">
                <a16:creationId xmlns:a16="http://schemas.microsoft.com/office/drawing/2014/main" xmlns="" id="{2E7CD1CD-8662-7F10-259B-386DA361AFDB}"/>
              </a:ext>
            </a:extLst>
          </p:cNvPr>
          <p:cNvSpPr/>
          <p:nvPr/>
        </p:nvSpPr>
        <p:spPr>
          <a:xfrm>
            <a:off x="3460377" y="4564079"/>
            <a:ext cx="8256494" cy="104342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Другие гарантии и компенсации, предусмотренные трудовым законодательством и иными нормативными правовыми актами, содержащими нормы трудового права, коллективными договорами, соглашениями, локальными нормативными актами, предоставляются лицам, работающим по совместительству, в полном объеме (статья 287 ТК РФ)</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xmlns="" id="{61C3DBA8-BAEA-CC29-35D6-1498075D4689}"/>
              </a:ext>
            </a:extLst>
          </p:cNvPr>
          <p:cNvSpPr/>
          <p:nvPr/>
        </p:nvSpPr>
        <p:spPr>
          <a:xfrm>
            <a:off x="3460377" y="5607502"/>
            <a:ext cx="8256494" cy="117878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Другие гарантии и компенсации, предусмотренные трудовым законодательством и иными нормативными правовыми актами, содержащими нормы трудового права, коллективными договорами, соглашениями, локальными нормативными актами, предоставляются лицам, работающим по совместительству, </a:t>
            </a:r>
            <a:r>
              <a:rPr lang="ru-RU" sz="1600" b="1"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полном объеме </a:t>
            </a: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(статья 287 ТК РФ)</a:t>
            </a:r>
            <a:endParaRPr lang="ru-RU" sz="1600" dirty="0">
              <a:solidFill>
                <a:schemeClr val="tx1"/>
              </a:solidFill>
              <a:latin typeface="Times New Roman" panose="02020603050405020304" pitchFamily="18" charset="0"/>
              <a:cs typeface="Times New Roman" panose="02020603050405020304" pitchFamily="18" charset="0"/>
            </a:endParaRPr>
          </a:p>
        </p:txBody>
      </p:sp>
      <p:cxnSp>
        <p:nvCxnSpPr>
          <p:cNvPr id="10" name="Прямая соединительная линия 9">
            <a:extLst>
              <a:ext uri="{FF2B5EF4-FFF2-40B4-BE49-F238E27FC236}">
                <a16:creationId xmlns:a16="http://schemas.microsoft.com/office/drawing/2014/main" xmlns="" id="{33B97D8A-B9C9-9BCD-D0ED-CE5E1AE35BC9}"/>
              </a:ext>
            </a:extLst>
          </p:cNvPr>
          <p:cNvCxnSpPr>
            <a:cxnSpLocks/>
          </p:cNvCxnSpPr>
          <p:nvPr/>
        </p:nvCxnSpPr>
        <p:spPr>
          <a:xfrm>
            <a:off x="1967754" y="3909641"/>
            <a:ext cx="42582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3D879104-CB1F-3314-A87A-9DBCED38810B}"/>
              </a:ext>
            </a:extLst>
          </p:cNvPr>
          <p:cNvCxnSpPr/>
          <p:nvPr/>
        </p:nvCxnSpPr>
        <p:spPr>
          <a:xfrm>
            <a:off x="2393576" y="2018292"/>
            <a:ext cx="0" cy="435561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79E3E6C6-C2DA-FF6F-6EC1-221BD7970E42}"/>
              </a:ext>
            </a:extLst>
          </p:cNvPr>
          <p:cNvCxnSpPr/>
          <p:nvPr/>
        </p:nvCxnSpPr>
        <p:spPr>
          <a:xfrm>
            <a:off x="2393576" y="2018292"/>
            <a:ext cx="12012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C812EB4E-3710-09E9-220F-25C2CDF589B4}"/>
              </a:ext>
            </a:extLst>
          </p:cNvPr>
          <p:cNvCxnSpPr/>
          <p:nvPr/>
        </p:nvCxnSpPr>
        <p:spPr>
          <a:xfrm>
            <a:off x="2393576" y="3019868"/>
            <a:ext cx="11833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xmlns="" id="{3F06E5EA-7D4A-3F00-F118-58FBFD1C6E25}"/>
              </a:ext>
            </a:extLst>
          </p:cNvPr>
          <p:cNvCxnSpPr/>
          <p:nvPr/>
        </p:nvCxnSpPr>
        <p:spPr>
          <a:xfrm>
            <a:off x="2393576" y="3909641"/>
            <a:ext cx="11833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xmlns="" id="{241813A2-8B89-99D7-D427-DAED8B472445}"/>
              </a:ext>
            </a:extLst>
          </p:cNvPr>
          <p:cNvCxnSpPr/>
          <p:nvPr/>
        </p:nvCxnSpPr>
        <p:spPr>
          <a:xfrm>
            <a:off x="2393576" y="5085790"/>
            <a:ext cx="12012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xmlns="" id="{F7A48BF4-ED81-2052-99F3-13729D93458E}"/>
              </a:ext>
            </a:extLst>
          </p:cNvPr>
          <p:cNvCxnSpPr/>
          <p:nvPr/>
        </p:nvCxnSpPr>
        <p:spPr>
          <a:xfrm>
            <a:off x="2393576" y="6373906"/>
            <a:ext cx="12012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30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C6FD1A35-4AC5-4098-C9B1-6A76C7D6416A}"/>
              </a:ext>
            </a:extLst>
          </p:cNvPr>
          <p:cNvSpPr/>
          <p:nvPr/>
        </p:nvSpPr>
        <p:spPr>
          <a:xfrm>
            <a:off x="2935705" y="959384"/>
            <a:ext cx="6362299"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sp>
        <p:nvSpPr>
          <p:cNvPr id="4" name="TextBox 3">
            <a:extLst>
              <a:ext uri="{FF2B5EF4-FFF2-40B4-BE49-F238E27FC236}">
                <a16:creationId xmlns:a16="http://schemas.microsoft.com/office/drawing/2014/main" xmlns="" id="{38729921-E503-202B-103B-1EADD592000B}"/>
              </a:ext>
            </a:extLst>
          </p:cNvPr>
          <p:cNvSpPr txBox="1"/>
          <p:nvPr/>
        </p:nvSpPr>
        <p:spPr>
          <a:xfrm>
            <a:off x="4747661" y="1025699"/>
            <a:ext cx="3116179" cy="369332"/>
          </a:xfrm>
          <a:prstGeom prst="rect">
            <a:avLst/>
          </a:prstGeom>
          <a:noFill/>
        </p:spPr>
        <p:txBody>
          <a:bodyPr wrap="square">
            <a:spAutoFit/>
          </a:bodyPr>
          <a:lstStyle/>
          <a:p>
            <a:r>
              <a:rPr lang="ru-RU" sz="1800" b="1" kern="0" dirty="0">
                <a:effectLst/>
                <a:latin typeface="Times New Roman" panose="02020603050405020304" pitchFamily="18" charset="0"/>
                <a:ea typeface="Calibri" panose="020F0502020204030204" pitchFamily="34" charset="0"/>
              </a:rPr>
              <a:t>Увольнение совместителей</a:t>
            </a:r>
            <a:endParaRPr lang="ru-RU" dirty="0"/>
          </a:p>
        </p:txBody>
      </p:sp>
      <p:sp>
        <p:nvSpPr>
          <p:cNvPr id="5" name="Прямоугольник: скругленные углы 4">
            <a:extLst>
              <a:ext uri="{FF2B5EF4-FFF2-40B4-BE49-F238E27FC236}">
                <a16:creationId xmlns:a16="http://schemas.microsoft.com/office/drawing/2014/main" xmlns="" id="{68B2F13A-0FB4-2B28-30DE-B7775469E7F9}"/>
              </a:ext>
            </a:extLst>
          </p:cNvPr>
          <p:cNvSpPr/>
          <p:nvPr/>
        </p:nvSpPr>
        <p:spPr>
          <a:xfrm>
            <a:off x="77003" y="1527661"/>
            <a:ext cx="11544059" cy="79563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Дополнительным основанием увольнения внешнего и внутреннего совместителя является прием на место совместителя работника, для которого эта работа будет основной. Согласно статье 288 ТК РФ о таком увольнении работодатель обязан уведомить совместителя под роспись за 2 недели до прекращения трудового договора</a:t>
            </a:r>
            <a:endParaRPr lang="ru-RU" sz="1600" dirty="0">
              <a:solidFill>
                <a:schemeClr val="tx1"/>
              </a:solidFill>
            </a:endParaRPr>
          </a:p>
        </p:txBody>
      </p:sp>
      <p:sp>
        <p:nvSpPr>
          <p:cNvPr id="8" name="Прямоугольник: скругленные углы 7">
            <a:extLst>
              <a:ext uri="{FF2B5EF4-FFF2-40B4-BE49-F238E27FC236}">
                <a16:creationId xmlns:a16="http://schemas.microsoft.com/office/drawing/2014/main" xmlns="" id="{AF620543-CC07-3F9D-D184-71FBB0FDCA67}"/>
              </a:ext>
            </a:extLst>
          </p:cNvPr>
          <p:cNvSpPr/>
          <p:nvPr/>
        </p:nvSpPr>
        <p:spPr>
          <a:xfrm>
            <a:off x="0" y="2389614"/>
            <a:ext cx="4456496" cy="441855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pic>
        <p:nvPicPr>
          <p:cNvPr id="9" name="Рисунок 8">
            <a:extLst>
              <a:ext uri="{FF2B5EF4-FFF2-40B4-BE49-F238E27FC236}">
                <a16:creationId xmlns:a16="http://schemas.microsoft.com/office/drawing/2014/main" xmlns="" id="{C923C812-0640-A741-6AF6-D53469F69DF1}"/>
              </a:ext>
            </a:extLst>
          </p:cNvPr>
          <p:cNvPicPr>
            <a:picLocks noChangeAspect="1"/>
          </p:cNvPicPr>
          <p:nvPr/>
        </p:nvPicPr>
        <p:blipFill>
          <a:blip r:embed="rId2"/>
          <a:stretch>
            <a:fillRect/>
          </a:stretch>
        </p:blipFill>
        <p:spPr>
          <a:xfrm>
            <a:off x="249186" y="2492943"/>
            <a:ext cx="4062932" cy="4200839"/>
          </a:xfrm>
          <a:prstGeom prst="rect">
            <a:avLst/>
          </a:prstGeom>
        </p:spPr>
      </p:pic>
      <p:sp>
        <p:nvSpPr>
          <p:cNvPr id="10" name="Стрелка: вниз 9">
            <a:extLst>
              <a:ext uri="{FF2B5EF4-FFF2-40B4-BE49-F238E27FC236}">
                <a16:creationId xmlns:a16="http://schemas.microsoft.com/office/drawing/2014/main" xmlns="" id="{6FF4C3A9-14C1-8BC4-6767-D162087EF82F}"/>
              </a:ext>
            </a:extLst>
          </p:cNvPr>
          <p:cNvSpPr/>
          <p:nvPr/>
        </p:nvSpPr>
        <p:spPr>
          <a:xfrm rot="16200000">
            <a:off x="4307860" y="2885712"/>
            <a:ext cx="795637"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a:extLst>
              <a:ext uri="{FF2B5EF4-FFF2-40B4-BE49-F238E27FC236}">
                <a16:creationId xmlns:a16="http://schemas.microsoft.com/office/drawing/2014/main" xmlns="" id="{38D78A8B-CDAA-52C4-A628-0E70FA6A307C}"/>
              </a:ext>
            </a:extLst>
          </p:cNvPr>
          <p:cNvSpPr/>
          <p:nvPr/>
        </p:nvSpPr>
        <p:spPr>
          <a:xfrm rot="16200000">
            <a:off x="4307859" y="4155125"/>
            <a:ext cx="795637"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xmlns="" id="{2E672DB5-FBE7-7A9D-635C-2D0ABC8545D3}"/>
              </a:ext>
            </a:extLst>
          </p:cNvPr>
          <p:cNvSpPr/>
          <p:nvPr/>
        </p:nvSpPr>
        <p:spPr>
          <a:xfrm rot="16200000">
            <a:off x="4307860" y="5424543"/>
            <a:ext cx="795637"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xmlns="" id="{C0304873-396C-D516-EF62-153849D5224B}"/>
              </a:ext>
            </a:extLst>
          </p:cNvPr>
          <p:cNvSpPr/>
          <p:nvPr/>
        </p:nvSpPr>
        <p:spPr>
          <a:xfrm>
            <a:off x="5099239" y="2393250"/>
            <a:ext cx="6701334" cy="144723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Уведомление в обязательном порядке оформляется в 2-х экземплярах: для работника и для работодателя (на экземпляре работодателя совместитель ставит отметку об ознакомлении и его получении). С даты, которую поставит работник, начинается истечение сроков предупреждения с соблюдением требований статьи 14 ТК РФ</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xmlns="" id="{732EC2D0-D378-4050-70C9-FD6BB4C9B23F}"/>
              </a:ext>
            </a:extLst>
          </p:cNvPr>
          <p:cNvSpPr/>
          <p:nvPr/>
        </p:nvSpPr>
        <p:spPr>
          <a:xfrm>
            <a:off x="5109007" y="4072202"/>
            <a:ext cx="6701334" cy="79563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При увольнении совместителя по инициативе работника, работодателя, по истечении срока трудового договора применяются правила расторжения трудового договора как по основному месту работы. </a:t>
            </a:r>
            <a:endParaRPr lang="ru-RU" sz="1400" dirty="0">
              <a:solidFill>
                <a:schemeClr val="tx1"/>
              </a:solidFill>
            </a:endParaRPr>
          </a:p>
        </p:txBody>
      </p:sp>
      <p:sp>
        <p:nvSpPr>
          <p:cNvPr id="15" name="Прямоугольник: скругленные углы 14">
            <a:extLst>
              <a:ext uri="{FF2B5EF4-FFF2-40B4-BE49-F238E27FC236}">
                <a16:creationId xmlns:a16="http://schemas.microsoft.com/office/drawing/2014/main" xmlns="" id="{A1E3E649-2C93-5496-0E28-A87EDDC07992}"/>
              </a:ext>
            </a:extLst>
          </p:cNvPr>
          <p:cNvSpPr/>
          <p:nvPr/>
        </p:nvSpPr>
        <p:spPr>
          <a:xfrm>
            <a:off x="5099239" y="5108686"/>
            <a:ext cx="6701334" cy="144723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Трудовое законодательство не допускает досрочного прекращения трудового договора с совместителями, работающими по срочному трудовому договору, в связи с приемом на работу другого работника, то есть по основанию, предусмотренному статьей 288 ТК РФ. В этом случае увольнение работника возможно только на общих основаниях.</a:t>
            </a:r>
            <a:endParaRPr lang="ru-RU"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11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A9FD8E29-88EA-413D-713B-0B4EBCD822C3}"/>
              </a:ext>
            </a:extLst>
          </p:cNvPr>
          <p:cNvSpPr/>
          <p:nvPr/>
        </p:nvSpPr>
        <p:spPr>
          <a:xfrm>
            <a:off x="4004147" y="1942707"/>
            <a:ext cx="3795624" cy="157097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2000" b="1" kern="0" dirty="0">
                <a:solidFill>
                  <a:schemeClr val="tx1"/>
                </a:solidFill>
                <a:effectLst/>
                <a:latin typeface="Times New Roman" panose="02020603050405020304" pitchFamily="18" charset="0"/>
                <a:ea typeface="Calibri" panose="020F0502020204030204" pitchFamily="34" charset="0"/>
              </a:rPr>
              <a:t>Алгоритм увольнения совместителя</a:t>
            </a:r>
            <a:endParaRPr lang="ru-RU" sz="2000" b="1"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335DD488-5060-A485-DD3C-324D23C6ED1F}"/>
              </a:ext>
            </a:extLst>
          </p:cNvPr>
          <p:cNvSpPr/>
          <p:nvPr/>
        </p:nvSpPr>
        <p:spPr>
          <a:xfrm>
            <a:off x="180799" y="1664897"/>
            <a:ext cx="2816352" cy="270378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определение основания для прекращения трудового договора с совместителем в соответствии с нормами трудового законодательства Российской Федерации</a:t>
            </a:r>
            <a:endParaRPr lang="ru-RU" sz="16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BB8130E9-41C3-2D00-09C7-49DE2E4139FB}"/>
              </a:ext>
            </a:extLst>
          </p:cNvPr>
          <p:cNvSpPr/>
          <p:nvPr/>
        </p:nvSpPr>
        <p:spPr>
          <a:xfrm>
            <a:off x="2762063" y="4154219"/>
            <a:ext cx="2816352" cy="270378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ознакомление совместителя с уведомлением об увольнении </a:t>
            </a:r>
            <a:r>
              <a:rPr lang="ru-RU" sz="1600" u="sng" kern="0" dirty="0">
                <a:solidFill>
                  <a:schemeClr val="tx1"/>
                </a:solidFill>
                <a:effectLst/>
                <a:latin typeface="Times New Roman" panose="02020603050405020304" pitchFamily="18" charset="0"/>
                <a:ea typeface="Calibri" panose="020F0502020204030204" pitchFamily="34" charset="0"/>
              </a:rPr>
              <a:t>не менее чем за две недели</a:t>
            </a:r>
            <a:r>
              <a:rPr lang="ru-RU" sz="1600" kern="0" dirty="0">
                <a:solidFill>
                  <a:schemeClr val="tx1"/>
                </a:solidFill>
                <a:effectLst/>
                <a:latin typeface="Times New Roman" panose="02020603050405020304" pitchFamily="18" charset="0"/>
                <a:ea typeface="Calibri" panose="020F0502020204030204" pitchFamily="34" charset="0"/>
              </a:rPr>
              <a:t> до прекращения трудового договора, если увольнение планируется по статье </a:t>
            </a:r>
          </a:p>
          <a:p>
            <a:pPr algn="ctr"/>
            <a:r>
              <a:rPr lang="ru-RU" sz="1600" kern="0" dirty="0">
                <a:solidFill>
                  <a:schemeClr val="tx1"/>
                </a:solidFill>
                <a:effectLst/>
                <a:latin typeface="Times New Roman" panose="02020603050405020304" pitchFamily="18" charset="0"/>
                <a:ea typeface="Calibri" panose="020F0502020204030204" pitchFamily="34" charset="0"/>
              </a:rPr>
              <a:t>288 ТК РФ</a:t>
            </a:r>
            <a:endParaRPr lang="ru-RU" sz="16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641441CE-6206-A1E4-014F-A0C96C921430}"/>
              </a:ext>
            </a:extLst>
          </p:cNvPr>
          <p:cNvSpPr/>
          <p:nvPr/>
        </p:nvSpPr>
        <p:spPr>
          <a:xfrm>
            <a:off x="6225504" y="4154218"/>
            <a:ext cx="2816352" cy="270378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издание приказа об увольнении, с обязательным ознакомлением работника под подпись</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D0C34C85-7E3A-B973-25E9-C1B5BEBFE64B}"/>
              </a:ext>
            </a:extLst>
          </p:cNvPr>
          <p:cNvSpPr/>
          <p:nvPr/>
        </p:nvSpPr>
        <p:spPr>
          <a:xfrm>
            <a:off x="8806768" y="1569044"/>
            <a:ext cx="2816352" cy="270378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выплата заработной платы и причитающихся выплат на день увольнения с выдачей документов, связанных с работой</a:t>
            </a:r>
            <a:endParaRPr lang="ru-RU" sz="1600" dirty="0">
              <a:solidFill>
                <a:schemeClr val="tx1"/>
              </a:solidFill>
            </a:endParaRPr>
          </a:p>
        </p:txBody>
      </p:sp>
      <p:sp>
        <p:nvSpPr>
          <p:cNvPr id="7" name="Стрелка: вниз 6">
            <a:extLst>
              <a:ext uri="{FF2B5EF4-FFF2-40B4-BE49-F238E27FC236}">
                <a16:creationId xmlns:a16="http://schemas.microsoft.com/office/drawing/2014/main" xmlns="" id="{271845B0-1943-1F86-401E-F85AB548B798}"/>
              </a:ext>
            </a:extLst>
          </p:cNvPr>
          <p:cNvSpPr/>
          <p:nvPr/>
        </p:nvSpPr>
        <p:spPr>
          <a:xfrm rot="16200000">
            <a:off x="7233009" y="2419006"/>
            <a:ext cx="1522150"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a:extLst>
              <a:ext uri="{FF2B5EF4-FFF2-40B4-BE49-F238E27FC236}">
                <a16:creationId xmlns:a16="http://schemas.microsoft.com/office/drawing/2014/main" xmlns="" id="{D87E30A2-442A-A38A-6704-5159769D9FEF}"/>
              </a:ext>
            </a:extLst>
          </p:cNvPr>
          <p:cNvSpPr/>
          <p:nvPr/>
        </p:nvSpPr>
        <p:spPr>
          <a:xfrm rot="5400000">
            <a:off x="2991323" y="2432816"/>
            <a:ext cx="1522150"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a:extLst>
              <a:ext uri="{FF2B5EF4-FFF2-40B4-BE49-F238E27FC236}">
                <a16:creationId xmlns:a16="http://schemas.microsoft.com/office/drawing/2014/main" xmlns="" id="{02361D22-521D-95D6-9423-9FBD1C2452F5}"/>
              </a:ext>
            </a:extLst>
          </p:cNvPr>
          <p:cNvSpPr/>
          <p:nvPr/>
        </p:nvSpPr>
        <p:spPr>
          <a:xfrm>
            <a:off x="6282746" y="3442122"/>
            <a:ext cx="1522150"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a:extLst>
              <a:ext uri="{FF2B5EF4-FFF2-40B4-BE49-F238E27FC236}">
                <a16:creationId xmlns:a16="http://schemas.microsoft.com/office/drawing/2014/main" xmlns="" id="{4696E6C9-192A-3002-2EDA-B7DC080014F8}"/>
              </a:ext>
            </a:extLst>
          </p:cNvPr>
          <p:cNvSpPr/>
          <p:nvPr/>
        </p:nvSpPr>
        <p:spPr>
          <a:xfrm>
            <a:off x="3947107" y="3429000"/>
            <a:ext cx="1522150"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xmlns="" id="{1EE865A6-83D0-41B3-34E2-A270ECE177E2}"/>
              </a:ext>
            </a:extLst>
          </p:cNvPr>
          <p:cNvSpPr txBox="1"/>
          <p:nvPr/>
        </p:nvSpPr>
        <p:spPr>
          <a:xfrm>
            <a:off x="287829" y="1543302"/>
            <a:ext cx="383128" cy="399405"/>
          </a:xfrm>
          <a:prstGeom prst="rect">
            <a:avLst/>
          </a:prstGeom>
          <a:noFill/>
        </p:spPr>
        <p:txBody>
          <a:bodyPr wrap="square">
            <a:spAutoFit/>
          </a:bodyPr>
          <a:lstStyle/>
          <a:p>
            <a:pPr>
              <a:lnSpc>
                <a:spcPct val="107000"/>
              </a:lnSpc>
              <a:spcAft>
                <a:spcPts val="800"/>
              </a:spcAft>
            </a:pPr>
            <a:r>
              <a:rPr lang="ru-RU"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p>
        </p:txBody>
      </p:sp>
      <p:sp>
        <p:nvSpPr>
          <p:cNvPr id="14" name="TextBox 13">
            <a:extLst>
              <a:ext uri="{FF2B5EF4-FFF2-40B4-BE49-F238E27FC236}">
                <a16:creationId xmlns:a16="http://schemas.microsoft.com/office/drawing/2014/main" xmlns="" id="{3AB30CEE-A21E-8F58-4819-46DBC7ECDBAF}"/>
              </a:ext>
            </a:extLst>
          </p:cNvPr>
          <p:cNvSpPr txBox="1"/>
          <p:nvPr/>
        </p:nvSpPr>
        <p:spPr>
          <a:xfrm>
            <a:off x="2929696" y="4047371"/>
            <a:ext cx="267419" cy="399405"/>
          </a:xfrm>
          <a:prstGeom prst="rect">
            <a:avLst/>
          </a:prstGeom>
          <a:noFill/>
        </p:spPr>
        <p:txBody>
          <a:bodyPr wrap="square">
            <a:spAutoFit/>
          </a:bodyPr>
          <a:lstStyle/>
          <a:p>
            <a:pPr>
              <a:lnSpc>
                <a:spcPct val="107000"/>
              </a:lnSpc>
              <a:spcAft>
                <a:spcPts val="800"/>
              </a:spcAft>
            </a:pPr>
            <a:r>
              <a:rPr lang="ru-RU"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p>
        </p:txBody>
      </p:sp>
      <p:sp>
        <p:nvSpPr>
          <p:cNvPr id="15" name="TextBox 14">
            <a:extLst>
              <a:ext uri="{FF2B5EF4-FFF2-40B4-BE49-F238E27FC236}">
                <a16:creationId xmlns:a16="http://schemas.microsoft.com/office/drawing/2014/main" xmlns="" id="{9AD9415F-9755-6006-E42E-A4F8C762B3D2}"/>
              </a:ext>
            </a:extLst>
          </p:cNvPr>
          <p:cNvSpPr txBox="1"/>
          <p:nvPr/>
        </p:nvSpPr>
        <p:spPr>
          <a:xfrm>
            <a:off x="6418816" y="4047371"/>
            <a:ext cx="267419" cy="399405"/>
          </a:xfrm>
          <a:prstGeom prst="rect">
            <a:avLst/>
          </a:prstGeom>
          <a:noFill/>
        </p:spPr>
        <p:txBody>
          <a:bodyPr wrap="square">
            <a:spAutoFit/>
          </a:bodyPr>
          <a:lstStyle/>
          <a:p>
            <a:pPr>
              <a:lnSpc>
                <a:spcPct val="107000"/>
              </a:lnSpc>
              <a:spcAft>
                <a:spcPts val="800"/>
              </a:spcAft>
            </a:pPr>
            <a:r>
              <a:rPr lang="ru-RU"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p>
        </p:txBody>
      </p:sp>
      <p:sp>
        <p:nvSpPr>
          <p:cNvPr id="16" name="TextBox 15">
            <a:extLst>
              <a:ext uri="{FF2B5EF4-FFF2-40B4-BE49-F238E27FC236}">
                <a16:creationId xmlns:a16="http://schemas.microsoft.com/office/drawing/2014/main" xmlns="" id="{77E602E0-F7C0-2E07-FA49-FF6261DBB3C7}"/>
              </a:ext>
            </a:extLst>
          </p:cNvPr>
          <p:cNvSpPr txBox="1"/>
          <p:nvPr/>
        </p:nvSpPr>
        <p:spPr>
          <a:xfrm>
            <a:off x="8908146" y="1465194"/>
            <a:ext cx="267419" cy="399405"/>
          </a:xfrm>
          <a:prstGeom prst="rect">
            <a:avLst/>
          </a:prstGeom>
          <a:noFill/>
        </p:spPr>
        <p:txBody>
          <a:bodyPr wrap="square">
            <a:spAutoFit/>
          </a:bodyPr>
          <a:lstStyle/>
          <a:p>
            <a:pPr>
              <a:lnSpc>
                <a:spcPct val="107000"/>
              </a:lnSpc>
              <a:spcAft>
                <a:spcPts val="800"/>
              </a:spcAft>
            </a:pPr>
            <a:r>
              <a:rPr lang="ru-RU" sz="20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a:t>
            </a:r>
            <a:endParaRPr lang="ru-RU" sz="2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49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AA9F1C2C-5C83-923E-6293-3D622FE29F1B}"/>
              </a:ext>
            </a:extLst>
          </p:cNvPr>
          <p:cNvSpPr/>
          <p:nvPr/>
        </p:nvSpPr>
        <p:spPr>
          <a:xfrm>
            <a:off x="1335767" y="911984"/>
            <a:ext cx="8950197"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kern="0" dirty="0">
                <a:solidFill>
                  <a:schemeClr val="tx1"/>
                </a:solidFill>
                <a:effectLst/>
                <a:latin typeface="Times New Roman" panose="02020603050405020304" pitchFamily="18" charset="0"/>
                <a:ea typeface="Calibri" panose="020F0502020204030204" pitchFamily="34" charset="0"/>
              </a:rPr>
              <a:t>Особенности работы по совместительству медицинских работников</a:t>
            </a:r>
            <a:endParaRPr lang="ru-RU" sz="1400"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DE64AC88-CA68-6F70-7561-BA3CBBF5630C}"/>
              </a:ext>
            </a:extLst>
          </p:cNvPr>
          <p:cNvSpPr/>
          <p:nvPr/>
        </p:nvSpPr>
        <p:spPr>
          <a:xfrm>
            <a:off x="1290623" y="1432500"/>
            <a:ext cx="9040483" cy="107894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Особенности работы по совместительству медицинских работников определены в соответствии с главой 44 Трудового кодекса Российской Федерации и постановлением Министерства труда и социального развития Российской Федерации от 30.06.2003 № 41 (далее – Постановление)</a:t>
            </a:r>
            <a:endParaRPr lang="ru-RU" sz="16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995F0146-8801-B62E-8DDC-95FAB00F50DD}"/>
              </a:ext>
            </a:extLst>
          </p:cNvPr>
          <p:cNvSpPr/>
          <p:nvPr/>
        </p:nvSpPr>
        <p:spPr>
          <a:xfrm>
            <a:off x="405442" y="2480321"/>
            <a:ext cx="11369614" cy="79191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В соответствии с абзацами 1 - 5 подпункта "б" пункта 1 </a:t>
            </a:r>
            <a:r>
              <a:rPr lang="ru-RU" sz="1600" kern="0" dirty="0" smtClean="0">
                <a:solidFill>
                  <a:schemeClr val="tx1"/>
                </a:solidFill>
                <a:effectLst/>
                <a:latin typeface="Times New Roman" panose="02020603050405020304" pitchFamily="18" charset="0"/>
                <a:ea typeface="Calibri" panose="020F0502020204030204" pitchFamily="34" charset="0"/>
              </a:rPr>
              <a:t>постановления </a:t>
            </a:r>
            <a:r>
              <a:rPr lang="ru-RU" sz="1600" kern="0" dirty="0">
                <a:solidFill>
                  <a:schemeClr val="tx1"/>
                </a:solidFill>
                <a:effectLst/>
                <a:latin typeface="Times New Roman" panose="02020603050405020304" pitchFamily="18" charset="0"/>
                <a:ea typeface="Calibri" panose="020F0502020204030204" pitchFamily="34" charset="0"/>
              </a:rPr>
              <a:t>- продолжительность работы по каждому трудовому договору в течение месяца по соглашению между работником и работодателем не может </a:t>
            </a:r>
            <a:r>
              <a:rPr lang="ru-RU" sz="1600" kern="0" dirty="0" smtClean="0">
                <a:solidFill>
                  <a:schemeClr val="tx1"/>
                </a:solidFill>
                <a:effectLst/>
                <a:latin typeface="Times New Roman" panose="02020603050405020304" pitchFamily="18" charset="0"/>
                <a:ea typeface="Calibri" panose="020F0502020204030204" pitchFamily="34" charset="0"/>
              </a:rPr>
              <a:t>превышать:</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7A5AC6E9-14AA-A45A-F5F7-A0ADDB5E6BDB}"/>
              </a:ext>
            </a:extLst>
          </p:cNvPr>
          <p:cNvSpPr/>
          <p:nvPr/>
        </p:nvSpPr>
        <p:spPr>
          <a:xfrm>
            <a:off x="2070340" y="3210787"/>
            <a:ext cx="9716218"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для медицинских работников - половины месячной нормы рабочего времени, исчисленной из установленной продолжительности рабочей недели</a:t>
            </a:r>
            <a:endParaRPr lang="ru-RU" sz="1600" dirty="0">
              <a:solidFill>
                <a:schemeClr val="tx1"/>
              </a:solidFill>
            </a:endParaRPr>
          </a:p>
        </p:txBody>
      </p:sp>
      <p:sp>
        <p:nvSpPr>
          <p:cNvPr id="8" name="Прямоугольник: скругленные углы 7">
            <a:extLst>
              <a:ext uri="{FF2B5EF4-FFF2-40B4-BE49-F238E27FC236}">
                <a16:creationId xmlns:a16="http://schemas.microsoft.com/office/drawing/2014/main" xmlns="" id="{56D99D3A-2CB1-5BA1-4A3C-8DB3C7F92B74}"/>
              </a:ext>
            </a:extLst>
          </p:cNvPr>
          <p:cNvSpPr/>
          <p:nvPr/>
        </p:nvSpPr>
        <p:spPr>
          <a:xfrm>
            <a:off x="2070340" y="3649058"/>
            <a:ext cx="9716218" cy="70727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для медицинских работников, у которых половина месячной нормы рабочего времени по основной </a:t>
            </a:r>
            <a:r>
              <a:rPr lang="ru-RU" sz="1600" kern="0" dirty="0" smtClean="0">
                <a:solidFill>
                  <a:schemeClr val="tx1"/>
                </a:solidFill>
                <a:effectLst/>
                <a:latin typeface="Times New Roman" panose="02020603050405020304" pitchFamily="18" charset="0"/>
                <a:ea typeface="Calibri" panose="020F0502020204030204" pitchFamily="34" charset="0"/>
              </a:rPr>
              <a:t>работе</a:t>
            </a:r>
            <a:endParaRPr lang="ru-RU" sz="1600" dirty="0">
              <a:solidFill>
                <a:schemeClr val="tx1"/>
              </a:solidFill>
            </a:endParaRPr>
          </a:p>
        </p:txBody>
      </p:sp>
      <p:sp>
        <p:nvSpPr>
          <p:cNvPr id="9" name="Прямоугольник: скругленные углы 8">
            <a:extLst>
              <a:ext uri="{FF2B5EF4-FFF2-40B4-BE49-F238E27FC236}">
                <a16:creationId xmlns:a16="http://schemas.microsoft.com/office/drawing/2014/main" xmlns="" id="{94BC8D29-CF2E-6FA4-1C3C-0B757C93B4EB}"/>
              </a:ext>
            </a:extLst>
          </p:cNvPr>
          <p:cNvSpPr/>
          <p:nvPr/>
        </p:nvSpPr>
        <p:spPr>
          <a:xfrm>
            <a:off x="2081842" y="4277161"/>
            <a:ext cx="9704716" cy="79191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для врачей и среднего медицинского персонала городов, районов и иных муниципальных образований, где имеется их недостаток, - месячной нормы рабочего времени, исчисленной из установленной продолжительности рабочей недели</a:t>
            </a:r>
            <a:endParaRPr lang="ru-RU" sz="1600"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xmlns="" id="{F65F8851-49E0-77C0-7497-7C9F6CD80A08}"/>
              </a:ext>
            </a:extLst>
          </p:cNvPr>
          <p:cNvSpPr/>
          <p:nvPr/>
        </p:nvSpPr>
        <p:spPr>
          <a:xfrm>
            <a:off x="0" y="5633484"/>
            <a:ext cx="11895826" cy="116413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kern="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При этом продолжительность работы по совместительству по конкретным должностям в учреждениях и иных организациях федерального подчинения устанавливается в порядке, определяемом федеральными органами исполнительной власти, а в учреждениях и иных организациях, находящихся в ведении субъектов РФ или органов местного самоуправления, - в порядке, определяемом органами государственной власти субъектов РФ или органами местного </a:t>
            </a:r>
            <a:r>
              <a:rPr lang="ru-RU" sz="1600" b="1" kern="0" dirty="0" smtClean="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самоуправления.</a:t>
            </a: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11">
            <a:extLst>
              <a:ext uri="{FF2B5EF4-FFF2-40B4-BE49-F238E27FC236}">
                <a16:creationId xmlns:a16="http://schemas.microsoft.com/office/drawing/2014/main" xmlns="" id="{9A7A202A-9871-DB5A-C358-974383143189}"/>
              </a:ext>
            </a:extLst>
          </p:cNvPr>
          <p:cNvSpPr/>
          <p:nvPr/>
        </p:nvSpPr>
        <p:spPr>
          <a:xfrm>
            <a:off x="2058838" y="5042675"/>
            <a:ext cx="9716218" cy="50196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для младшего медицинского персонала - месячной нормы рабочего времени, исчисленной из установленной продолжительности рабочей недели</a:t>
            </a:r>
            <a:endParaRPr lang="ru-RU" sz="1600" dirty="0">
              <a:solidFill>
                <a:schemeClr val="tx1"/>
              </a:solidFill>
            </a:endParaRPr>
          </a:p>
        </p:txBody>
      </p:sp>
      <p:cxnSp>
        <p:nvCxnSpPr>
          <p:cNvPr id="14" name="Прямая соединительная линия 13">
            <a:extLst>
              <a:ext uri="{FF2B5EF4-FFF2-40B4-BE49-F238E27FC236}">
                <a16:creationId xmlns:a16="http://schemas.microsoft.com/office/drawing/2014/main" xmlns="" id="{75137D82-B16F-53C2-DB46-FC1009F6C11D}"/>
              </a:ext>
            </a:extLst>
          </p:cNvPr>
          <p:cNvCxnSpPr>
            <a:cxnSpLocks/>
          </p:cNvCxnSpPr>
          <p:nvPr/>
        </p:nvCxnSpPr>
        <p:spPr>
          <a:xfrm>
            <a:off x="828136" y="3210787"/>
            <a:ext cx="0" cy="21289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50573253-BDF8-4164-4E68-E9C2E179BEEC}"/>
              </a:ext>
            </a:extLst>
          </p:cNvPr>
          <p:cNvCxnSpPr/>
          <p:nvPr/>
        </p:nvCxnSpPr>
        <p:spPr>
          <a:xfrm>
            <a:off x="828136" y="3429000"/>
            <a:ext cx="13629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C46D4FA6-F32E-C6E3-AA25-B463C8C9FC2B}"/>
              </a:ext>
            </a:extLst>
          </p:cNvPr>
          <p:cNvCxnSpPr/>
          <p:nvPr/>
        </p:nvCxnSpPr>
        <p:spPr>
          <a:xfrm>
            <a:off x="828136" y="4011283"/>
            <a:ext cx="134572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xmlns="" id="{272BFECA-BA61-0382-372C-A637A28C6F20}"/>
              </a:ext>
            </a:extLst>
          </p:cNvPr>
          <p:cNvCxnSpPr/>
          <p:nvPr/>
        </p:nvCxnSpPr>
        <p:spPr>
          <a:xfrm>
            <a:off x="828136" y="4692770"/>
            <a:ext cx="13629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xmlns="" id="{2F4691E6-D7BF-E49D-5123-A080A85C7F21}"/>
              </a:ext>
            </a:extLst>
          </p:cNvPr>
          <p:cNvCxnSpPr/>
          <p:nvPr/>
        </p:nvCxnSpPr>
        <p:spPr>
          <a:xfrm>
            <a:off x="828136" y="5331125"/>
            <a:ext cx="136297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71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xmlns="" id="{612D5E57-E188-F0B9-8C6B-57290FCDD8E6}"/>
              </a:ext>
            </a:extLst>
          </p:cNvPr>
          <p:cNvSpPr/>
          <p:nvPr/>
        </p:nvSpPr>
        <p:spPr>
          <a:xfrm>
            <a:off x="97916" y="1012709"/>
            <a:ext cx="2292723" cy="234009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7" name="TextBox 6">
            <a:extLst>
              <a:ext uri="{FF2B5EF4-FFF2-40B4-BE49-F238E27FC236}">
                <a16:creationId xmlns:a16="http://schemas.microsoft.com/office/drawing/2014/main" xmlns="" id="{50058311-1435-6285-C835-ED985C2EB52B}"/>
              </a:ext>
            </a:extLst>
          </p:cNvPr>
          <p:cNvSpPr txBox="1"/>
          <p:nvPr/>
        </p:nvSpPr>
        <p:spPr>
          <a:xfrm>
            <a:off x="106881" y="1398947"/>
            <a:ext cx="2292723" cy="1485407"/>
          </a:xfrm>
          <a:prstGeom prst="rect">
            <a:avLst/>
          </a:prstGeom>
          <a:noFill/>
        </p:spPr>
        <p:txBody>
          <a:bodyPr wrap="square">
            <a:spAutoFit/>
          </a:bodyPr>
          <a:lstStyle/>
          <a:p>
            <a:pPr algn="ctr">
              <a:lnSpc>
                <a:spcPct val="115000"/>
              </a:lnSpc>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Нормативно-правовое регулирование дополнительной работы в медицинской организации</a:t>
            </a:r>
          </a:p>
        </p:txBody>
      </p:sp>
      <p:sp>
        <p:nvSpPr>
          <p:cNvPr id="8" name="Прямоугольник: скругленные углы 7">
            <a:extLst>
              <a:ext uri="{FF2B5EF4-FFF2-40B4-BE49-F238E27FC236}">
                <a16:creationId xmlns:a16="http://schemas.microsoft.com/office/drawing/2014/main" xmlns="" id="{65F8C32B-0292-56DD-EBFA-4A3BDC2F8BB9}"/>
              </a:ext>
            </a:extLst>
          </p:cNvPr>
          <p:cNvSpPr/>
          <p:nvPr/>
        </p:nvSpPr>
        <p:spPr>
          <a:xfrm>
            <a:off x="2779563" y="1013451"/>
            <a:ext cx="2297634" cy="95579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отношении работников здравоохранения</a:t>
            </a:r>
          </a:p>
        </p:txBody>
      </p:sp>
      <p:sp>
        <p:nvSpPr>
          <p:cNvPr id="9" name="Прямоугольник: скругленные углы 8">
            <a:extLst>
              <a:ext uri="{FF2B5EF4-FFF2-40B4-BE49-F238E27FC236}">
                <a16:creationId xmlns:a16="http://schemas.microsoft.com/office/drawing/2014/main" xmlns="" id="{A2C0851F-F682-611F-0796-76124BBE6D9B}"/>
              </a:ext>
            </a:extLst>
          </p:cNvPr>
          <p:cNvSpPr/>
          <p:nvPr/>
        </p:nvSpPr>
        <p:spPr>
          <a:xfrm>
            <a:off x="2847165" y="2020360"/>
            <a:ext cx="2292724" cy="196405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в отношении медицинских работников (врачебный, средний, младший медицинский персонал) с учетом специфики их деятельности</a:t>
            </a:r>
            <a:endParaRPr lang="ru-RU" sz="1400"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xmlns="" id="{BE377ABE-74F7-361C-E0A1-4DF737FD9050}"/>
              </a:ext>
            </a:extLst>
          </p:cNvPr>
          <p:cNvSpPr/>
          <p:nvPr/>
        </p:nvSpPr>
        <p:spPr>
          <a:xfrm>
            <a:off x="5821128" y="1021825"/>
            <a:ext cx="6143074" cy="93905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400" kern="0"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rPr>
              <a:t>Трудовой кодекс Российской Федерации                                                     (статьи 60.1, 60.2, 149-151, глава 44)</a:t>
            </a:r>
            <a:endParaRPr lang="ru-RU" sz="1400" b="1" dirty="0">
              <a:solidFill>
                <a:schemeClr val="tx1"/>
              </a:solidFill>
              <a:effectLst/>
              <a:latin typeface="Times New Roman" panose="02020603050405020304" pitchFamily="18" charset="0"/>
              <a:ea typeface="Lato" panose="020F0502020204030203" pitchFamily="34"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xmlns="" id="{8FE8BA25-9604-25E9-1DD6-8084D8005D18}"/>
              </a:ext>
            </a:extLst>
          </p:cNvPr>
          <p:cNvSpPr/>
          <p:nvPr/>
        </p:nvSpPr>
        <p:spPr>
          <a:xfrm>
            <a:off x="5843585" y="2020360"/>
            <a:ext cx="6143070" cy="111974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1400" kern="0" dirty="0">
                <a:solidFill>
                  <a:schemeClr val="tx1"/>
                </a:solidFill>
                <a:effectLst/>
                <a:latin typeface="Times New Roman" panose="02020603050405020304" pitchFamily="18" charset="0"/>
                <a:ea typeface="Calibri" panose="020F0502020204030204" pitchFamily="34" charset="0"/>
              </a:rPr>
              <a:t>нормативные правовые акты федеральных органов исполнительной власти РФ (постановление Министерства труда и социального развития Российской Федерации от 30.06.2003 № 41 «Об особенностях работы по совместительству педагогических, медицинских, фармацевтических работников и работников культуры»)</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угольник: скругленные углы 12">
            <a:extLst>
              <a:ext uri="{FF2B5EF4-FFF2-40B4-BE49-F238E27FC236}">
                <a16:creationId xmlns:a16="http://schemas.microsoft.com/office/drawing/2014/main" xmlns="" id="{CB23037A-64AC-8A56-DD60-6758F1AF6944}"/>
              </a:ext>
            </a:extLst>
          </p:cNvPr>
          <p:cNvSpPr/>
          <p:nvPr/>
        </p:nvSpPr>
        <p:spPr>
          <a:xfrm>
            <a:off x="5821128" y="3199584"/>
            <a:ext cx="6143070" cy="104701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1400" kern="0" dirty="0">
                <a:solidFill>
                  <a:schemeClr val="tx1"/>
                </a:solidFill>
                <a:effectLst/>
                <a:latin typeface="Times New Roman" panose="02020603050405020304" pitchFamily="18" charset="0"/>
                <a:ea typeface="Calibri" panose="020F0502020204030204" pitchFamily="34" charset="0"/>
              </a:rPr>
              <a:t>нормативные правовые акты федеральных органов исполнительной власти РФ в сфере охраны здоровья, регламентирующие подходы к установлению заработной платы, включая оформление и начисление компенсационных выплат (Положение об оплате труда…, </a:t>
            </a:r>
            <a:r>
              <a:rPr lang="ru-RU" sz="1400" b="1" kern="0" dirty="0">
                <a:solidFill>
                  <a:schemeClr val="tx1"/>
                </a:solidFill>
                <a:effectLst/>
                <a:latin typeface="Times New Roman" panose="02020603050405020304" pitchFamily="18" charset="0"/>
                <a:ea typeface="Calibri" panose="020F0502020204030204" pitchFamily="34" charset="0"/>
              </a:rPr>
              <a:t>в отношении медицинских организаций федерального подчинения</a:t>
            </a:r>
            <a:r>
              <a:rPr lang="ru-RU" sz="1400" kern="0" dirty="0">
                <a:solidFill>
                  <a:schemeClr val="tx1"/>
                </a:solidFill>
                <a:effectLst/>
                <a:latin typeface="Times New Roman" panose="02020603050405020304" pitchFamily="18" charset="0"/>
                <a:ea typeface="Calibri" panose="020F0502020204030204" pitchFamily="34" charset="0"/>
              </a:rPr>
              <a:t>)</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xmlns="" id="{88CCC7BB-F5EF-12C0-2125-28072A5E928A}"/>
              </a:ext>
            </a:extLst>
          </p:cNvPr>
          <p:cNvSpPr/>
          <p:nvPr/>
        </p:nvSpPr>
        <p:spPr>
          <a:xfrm>
            <a:off x="5800831" y="4246603"/>
            <a:ext cx="6185824" cy="122425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1400" kern="0" dirty="0">
                <a:solidFill>
                  <a:schemeClr val="tx1"/>
                </a:solidFill>
                <a:effectLst/>
                <a:latin typeface="Times New Roman" panose="02020603050405020304" pitchFamily="18" charset="0"/>
                <a:ea typeface="Calibri" panose="020F0502020204030204" pitchFamily="34" charset="0"/>
              </a:rPr>
              <a:t>нормативные правовые акты органов исполнительной власти РФ в сфере охраны здоровья субъекта Российской Федерации, регламентирующие подходы к установлению заработной платы, включая оформление и начисление компенсационных выплат (Положение об оплате труда…, </a:t>
            </a:r>
            <a:r>
              <a:rPr lang="ru-RU" sz="1400" b="1" kern="0" dirty="0">
                <a:solidFill>
                  <a:schemeClr val="tx1"/>
                </a:solidFill>
                <a:effectLst/>
                <a:latin typeface="Times New Roman" panose="02020603050405020304" pitchFamily="18" charset="0"/>
                <a:ea typeface="Calibri" panose="020F0502020204030204" pitchFamily="34" charset="0"/>
              </a:rPr>
              <a:t>в отношении медицинских организаций регионального подчинения)</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Прямоугольник: скругленные углы 14">
            <a:extLst>
              <a:ext uri="{FF2B5EF4-FFF2-40B4-BE49-F238E27FC236}">
                <a16:creationId xmlns:a16="http://schemas.microsoft.com/office/drawing/2014/main" xmlns="" id="{C6711352-6581-7FF7-E182-13EDCB260840}"/>
              </a:ext>
            </a:extLst>
          </p:cNvPr>
          <p:cNvSpPr/>
          <p:nvPr/>
        </p:nvSpPr>
        <p:spPr>
          <a:xfrm>
            <a:off x="5821128" y="5857389"/>
            <a:ext cx="6217274" cy="6842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1400" kern="0" dirty="0">
                <a:solidFill>
                  <a:schemeClr val="tx1"/>
                </a:solidFill>
                <a:effectLst/>
                <a:latin typeface="Times New Roman" panose="02020603050405020304" pitchFamily="18" charset="0"/>
                <a:ea typeface="Calibri" panose="020F0502020204030204" pitchFamily="34" charset="0"/>
              </a:rPr>
              <a:t>коллективные договоры (приложения к ним), локальные нормативные акты, регламентирующие вопросы установления систем оплаты труда на локальном уровне социального партнерства</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Прямоугольник: скругленные углы 15">
            <a:extLst>
              <a:ext uri="{FF2B5EF4-FFF2-40B4-BE49-F238E27FC236}">
                <a16:creationId xmlns:a16="http://schemas.microsoft.com/office/drawing/2014/main" xmlns="" id="{8AB3EF32-3FC2-2143-8BCC-C3B964806880}"/>
              </a:ext>
            </a:extLst>
          </p:cNvPr>
          <p:cNvSpPr/>
          <p:nvPr/>
        </p:nvSpPr>
        <p:spPr>
          <a:xfrm>
            <a:off x="5821128" y="5429889"/>
            <a:ext cx="6185823" cy="46888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pPr>
            <a:r>
              <a:rPr lang="ru-RU" sz="1400" kern="0" dirty="0">
                <a:solidFill>
                  <a:schemeClr val="tx1"/>
                </a:solidFill>
                <a:effectLst/>
                <a:latin typeface="Times New Roman" panose="02020603050405020304" pitchFamily="18" charset="0"/>
                <a:ea typeface="Calibri" panose="020F0502020204030204" pitchFamily="34" charset="0"/>
              </a:rPr>
              <a:t>отраслевые соглашения на федеральном, региональном уровнях социального партнерства</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Прямоугольник: скругленные углы 16">
            <a:extLst>
              <a:ext uri="{FF2B5EF4-FFF2-40B4-BE49-F238E27FC236}">
                <a16:creationId xmlns:a16="http://schemas.microsoft.com/office/drawing/2014/main" xmlns="" id="{DCEB8349-4955-1C38-3BEA-739E1D1477E3}"/>
              </a:ext>
            </a:extLst>
          </p:cNvPr>
          <p:cNvSpPr/>
          <p:nvPr/>
        </p:nvSpPr>
        <p:spPr>
          <a:xfrm>
            <a:off x="5823284" y="6523660"/>
            <a:ext cx="6170206" cy="28688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400" kern="0" dirty="0">
                <a:solidFill>
                  <a:schemeClr val="tx1"/>
                </a:solidFill>
                <a:effectLst/>
                <a:latin typeface="Times New Roman" panose="02020603050405020304" pitchFamily="18" charset="0"/>
                <a:ea typeface="Calibri" panose="020F0502020204030204" pitchFamily="34" charset="0"/>
              </a:rPr>
              <a:t>трудовой договор</a:t>
            </a:r>
            <a:endParaRPr lang="ru-RU"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Стрелка: вправо 21">
            <a:extLst>
              <a:ext uri="{FF2B5EF4-FFF2-40B4-BE49-F238E27FC236}">
                <a16:creationId xmlns:a16="http://schemas.microsoft.com/office/drawing/2014/main" xmlns="" id="{0EB1CD98-97B4-CB2D-DC1D-0401C46AB408}"/>
              </a:ext>
            </a:extLst>
          </p:cNvPr>
          <p:cNvSpPr/>
          <p:nvPr/>
        </p:nvSpPr>
        <p:spPr>
          <a:xfrm>
            <a:off x="2336914" y="1099951"/>
            <a:ext cx="501285" cy="100404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a:extLst>
              <a:ext uri="{FF2B5EF4-FFF2-40B4-BE49-F238E27FC236}">
                <a16:creationId xmlns:a16="http://schemas.microsoft.com/office/drawing/2014/main" xmlns="" id="{E3A7114E-E0D2-6DB6-8586-61349F52C9E8}"/>
              </a:ext>
            </a:extLst>
          </p:cNvPr>
          <p:cNvSpPr/>
          <p:nvPr/>
        </p:nvSpPr>
        <p:spPr>
          <a:xfrm>
            <a:off x="2326513" y="2219693"/>
            <a:ext cx="529613" cy="100404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 стрелкой 24">
            <a:extLst>
              <a:ext uri="{FF2B5EF4-FFF2-40B4-BE49-F238E27FC236}">
                <a16:creationId xmlns:a16="http://schemas.microsoft.com/office/drawing/2014/main" xmlns="" id="{6A93AE1C-435F-AEF1-673F-02CF1FC40B1D}"/>
              </a:ext>
            </a:extLst>
          </p:cNvPr>
          <p:cNvCxnSpPr>
            <a:cxnSpLocks/>
            <a:stCxn id="8" idx="3"/>
            <a:endCxn id="10" idx="1"/>
          </p:cNvCxnSpPr>
          <p:nvPr/>
        </p:nvCxnSpPr>
        <p:spPr>
          <a:xfrm>
            <a:off x="5077197" y="1491350"/>
            <a:ext cx="743931"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1" name="Прямоугольник: скругленные углы 60">
            <a:extLst>
              <a:ext uri="{FF2B5EF4-FFF2-40B4-BE49-F238E27FC236}">
                <a16:creationId xmlns:a16="http://schemas.microsoft.com/office/drawing/2014/main" xmlns="" id="{CF7A2C41-D4A6-6B52-1F3F-A1F379F00AF6}"/>
              </a:ext>
            </a:extLst>
          </p:cNvPr>
          <p:cNvSpPr/>
          <p:nvPr/>
        </p:nvSpPr>
        <p:spPr>
          <a:xfrm>
            <a:off x="38099" y="4024316"/>
            <a:ext cx="5415053" cy="114208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a:t>
            </a:r>
            <a:r>
              <a:rPr lang="ru-RU" sz="12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нормативных правовых актах органов исполнительной власти РФ в сфере охраны здоровья, как на федеральном уровне, так и на уровне субъекта РФ, перечень доплат, к которым применяются правила оформления, предусмотренные статьей 60.2 ТК РФ, может быть расширен и отнесен к выплатам стимулирующего характера</a:t>
            </a:r>
            <a:endParaRPr lang="ru-RU" sz="1200" b="1" dirty="0">
              <a:solidFill>
                <a:srgbClr val="FF0000"/>
              </a:solidFill>
              <a:latin typeface="Times New Roman" panose="02020603050405020304" pitchFamily="18" charset="0"/>
              <a:cs typeface="Times New Roman" panose="02020603050405020304" pitchFamily="18" charset="0"/>
            </a:endParaRPr>
          </a:p>
        </p:txBody>
      </p:sp>
      <p:sp>
        <p:nvSpPr>
          <p:cNvPr id="62" name="Прямоугольник: скругленные углы 61">
            <a:extLst>
              <a:ext uri="{FF2B5EF4-FFF2-40B4-BE49-F238E27FC236}">
                <a16:creationId xmlns:a16="http://schemas.microsoft.com/office/drawing/2014/main" xmlns="" id="{A36FE3E8-77F9-63F5-D1BB-11EA2B5FB332}"/>
              </a:ext>
            </a:extLst>
          </p:cNvPr>
          <p:cNvSpPr/>
          <p:nvPr/>
        </p:nvSpPr>
        <p:spPr>
          <a:xfrm>
            <a:off x="38100" y="5166402"/>
            <a:ext cx="5372298" cy="169159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200" b="1" kern="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Размеры доплат за дополнительную работу должны быть установлены  </a:t>
            </a:r>
            <a:r>
              <a:rPr lang="ru-RU" sz="12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 нормативных правовых актах органов исполнительной власти РФ в сфере охраны здоровья, как на федеральном уровне, так и на уровне субъекта РФ, в </a:t>
            </a:r>
            <a:r>
              <a:rPr lang="ru-RU" sz="1200" b="1" kern="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коллективном договоре, соглашении, локальном нормативном акте, трудовом договоре, при соблюдении условия не ниже  размеров,  установленных трудовым законодательством и иными нормативными правовыми актами, содержащими нормы трудового права (статья 149 ТК РФ).</a:t>
            </a:r>
            <a:endParaRPr lang="ru-RU" sz="1200" b="1" dirty="0">
              <a:solidFill>
                <a:srgbClr val="FF0000"/>
              </a:solidFill>
              <a:latin typeface="Times New Roman" panose="02020603050405020304" pitchFamily="18" charset="0"/>
              <a:cs typeface="Times New Roman" panose="02020603050405020304" pitchFamily="18" charset="0"/>
            </a:endParaRPr>
          </a:p>
        </p:txBody>
      </p:sp>
      <p:cxnSp>
        <p:nvCxnSpPr>
          <p:cNvPr id="66" name="Прямая соединительная линия 65">
            <a:extLst>
              <a:ext uri="{FF2B5EF4-FFF2-40B4-BE49-F238E27FC236}">
                <a16:creationId xmlns:a16="http://schemas.microsoft.com/office/drawing/2014/main" xmlns="" id="{535F4989-D821-AAD9-1870-B9E71B488DE1}"/>
              </a:ext>
            </a:extLst>
          </p:cNvPr>
          <p:cNvCxnSpPr>
            <a:cxnSpLocks/>
          </p:cNvCxnSpPr>
          <p:nvPr/>
        </p:nvCxnSpPr>
        <p:spPr>
          <a:xfrm>
            <a:off x="5077197" y="3140101"/>
            <a:ext cx="55512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a:extLst>
              <a:ext uri="{FF2B5EF4-FFF2-40B4-BE49-F238E27FC236}">
                <a16:creationId xmlns:a16="http://schemas.microsoft.com/office/drawing/2014/main" xmlns="" id="{E7C83252-F293-ACFB-451F-0D310BC1D6AE}"/>
              </a:ext>
            </a:extLst>
          </p:cNvPr>
          <p:cNvCxnSpPr>
            <a:cxnSpLocks/>
          </p:cNvCxnSpPr>
          <p:nvPr/>
        </p:nvCxnSpPr>
        <p:spPr>
          <a:xfrm flipH="1">
            <a:off x="5621660" y="2554941"/>
            <a:ext cx="10663" cy="41505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a:extLst>
              <a:ext uri="{FF2B5EF4-FFF2-40B4-BE49-F238E27FC236}">
                <a16:creationId xmlns:a16="http://schemas.microsoft.com/office/drawing/2014/main" xmlns="" id="{9DE0A1C5-D900-E1F5-020B-BC9DEAA23CD9}"/>
              </a:ext>
            </a:extLst>
          </p:cNvPr>
          <p:cNvCxnSpPr/>
          <p:nvPr/>
        </p:nvCxnSpPr>
        <p:spPr>
          <a:xfrm>
            <a:off x="5621660" y="2554941"/>
            <a:ext cx="3583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Прямая со стрелкой 73">
            <a:extLst>
              <a:ext uri="{FF2B5EF4-FFF2-40B4-BE49-F238E27FC236}">
                <a16:creationId xmlns:a16="http://schemas.microsoft.com/office/drawing/2014/main" xmlns="" id="{C8B6E89A-34A2-B681-6E13-BB9A8CD8A465}"/>
              </a:ext>
            </a:extLst>
          </p:cNvPr>
          <p:cNvCxnSpPr>
            <a:cxnSpLocks/>
          </p:cNvCxnSpPr>
          <p:nvPr/>
        </p:nvCxnSpPr>
        <p:spPr>
          <a:xfrm>
            <a:off x="5621660" y="3752816"/>
            <a:ext cx="326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a:extLst>
              <a:ext uri="{FF2B5EF4-FFF2-40B4-BE49-F238E27FC236}">
                <a16:creationId xmlns:a16="http://schemas.microsoft.com/office/drawing/2014/main" xmlns="" id="{EF5F228A-916C-1134-A46B-1DE52F5FFBBA}"/>
              </a:ext>
            </a:extLst>
          </p:cNvPr>
          <p:cNvCxnSpPr>
            <a:cxnSpLocks/>
          </p:cNvCxnSpPr>
          <p:nvPr/>
        </p:nvCxnSpPr>
        <p:spPr>
          <a:xfrm>
            <a:off x="5632323" y="4860098"/>
            <a:ext cx="3161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a:extLst>
              <a:ext uri="{FF2B5EF4-FFF2-40B4-BE49-F238E27FC236}">
                <a16:creationId xmlns:a16="http://schemas.microsoft.com/office/drawing/2014/main" xmlns="" id="{74A6C63A-FA72-FE47-07F3-24871AC61432}"/>
              </a:ext>
            </a:extLst>
          </p:cNvPr>
          <p:cNvCxnSpPr>
            <a:cxnSpLocks/>
          </p:cNvCxnSpPr>
          <p:nvPr/>
        </p:nvCxnSpPr>
        <p:spPr>
          <a:xfrm>
            <a:off x="5621660" y="5637384"/>
            <a:ext cx="326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a:extLst>
              <a:ext uri="{FF2B5EF4-FFF2-40B4-BE49-F238E27FC236}">
                <a16:creationId xmlns:a16="http://schemas.microsoft.com/office/drawing/2014/main" xmlns="" id="{AC07FD16-C8F3-98ED-5280-A824A6CFCDB9}"/>
              </a:ext>
            </a:extLst>
          </p:cNvPr>
          <p:cNvCxnSpPr>
            <a:cxnSpLocks/>
          </p:cNvCxnSpPr>
          <p:nvPr/>
        </p:nvCxnSpPr>
        <p:spPr>
          <a:xfrm>
            <a:off x="5621660" y="6158660"/>
            <a:ext cx="326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a:extLst>
              <a:ext uri="{FF2B5EF4-FFF2-40B4-BE49-F238E27FC236}">
                <a16:creationId xmlns:a16="http://schemas.microsoft.com/office/drawing/2014/main" xmlns="" id="{7E9301F5-56CB-1BE0-9990-3ABE30E7E5F7}"/>
              </a:ext>
            </a:extLst>
          </p:cNvPr>
          <p:cNvCxnSpPr/>
          <p:nvPr/>
        </p:nvCxnSpPr>
        <p:spPr>
          <a:xfrm>
            <a:off x="5621660" y="6705505"/>
            <a:ext cx="3583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16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BFBA548A-5621-7917-95A7-4C5C472E84B7}"/>
              </a:ext>
            </a:extLst>
          </p:cNvPr>
          <p:cNvGraphicFramePr>
            <a:graphicFrameLocks noGrp="1"/>
          </p:cNvGraphicFramePr>
          <p:nvPr>
            <p:extLst>
              <p:ext uri="{D42A27DB-BD31-4B8C-83A1-F6EECF244321}">
                <p14:modId xmlns:p14="http://schemas.microsoft.com/office/powerpoint/2010/main" val="1037991942"/>
              </p:ext>
            </p:extLst>
          </p:nvPr>
        </p:nvGraphicFramePr>
        <p:xfrm>
          <a:off x="0" y="974784"/>
          <a:ext cx="11800935" cy="5899674"/>
        </p:xfrm>
        <a:graphic>
          <a:graphicData uri="http://schemas.openxmlformats.org/drawingml/2006/table">
            <a:tbl>
              <a:tblPr firstRow="1" firstCol="1" bandRow="1">
                <a:tableStyleId>{5C22544A-7EE6-4342-B048-85BDC9FD1C3A}</a:tableStyleId>
              </a:tblPr>
              <a:tblGrid>
                <a:gridCol w="2904551">
                  <a:extLst>
                    <a:ext uri="{9D8B030D-6E8A-4147-A177-3AD203B41FA5}">
                      <a16:colId xmlns:a16="http://schemas.microsoft.com/office/drawing/2014/main" xmlns="" val="2036710674"/>
                    </a:ext>
                  </a:extLst>
                </a:gridCol>
                <a:gridCol w="4336141">
                  <a:extLst>
                    <a:ext uri="{9D8B030D-6E8A-4147-A177-3AD203B41FA5}">
                      <a16:colId xmlns:a16="http://schemas.microsoft.com/office/drawing/2014/main" xmlns="" val="3649233948"/>
                    </a:ext>
                  </a:extLst>
                </a:gridCol>
                <a:gridCol w="4560243">
                  <a:extLst>
                    <a:ext uri="{9D8B030D-6E8A-4147-A177-3AD203B41FA5}">
                      <a16:colId xmlns:a16="http://schemas.microsoft.com/office/drawing/2014/main" xmlns="" val="2388707423"/>
                    </a:ext>
                  </a:extLst>
                </a:gridCol>
              </a:tblGrid>
              <a:tr h="123693">
                <a:tc>
                  <a:txBody>
                    <a:bodyPr/>
                    <a:lstStyle/>
                    <a:p>
                      <a:pPr algn="ctr">
                        <a:lnSpc>
                          <a:spcPct val="107000"/>
                        </a:lnSpc>
                        <a:spcAft>
                          <a:spcPts val="800"/>
                        </a:spcAft>
                      </a:pPr>
                      <a:r>
                        <a:rPr lang="ru-RU" sz="1600" dirty="0">
                          <a:effectLst/>
                          <a:latin typeface="Times New Roman" panose="02020603050405020304" pitchFamily="18" charset="0"/>
                          <a:cs typeface="Times New Roman" panose="02020603050405020304" pitchFamily="18" charset="0"/>
                        </a:rPr>
                        <a:t>Критерии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tc>
                  <a:txBody>
                    <a:bodyPr/>
                    <a:lstStyle/>
                    <a:p>
                      <a:pPr algn="ctr">
                        <a:lnSpc>
                          <a:spcPct val="107000"/>
                        </a:lnSpc>
                        <a:spcAft>
                          <a:spcPts val="800"/>
                        </a:spcAft>
                      </a:pPr>
                      <a:r>
                        <a:rPr lang="ru-RU" sz="1600" dirty="0">
                          <a:effectLst/>
                          <a:latin typeface="Times New Roman" panose="02020603050405020304" pitchFamily="18" charset="0"/>
                          <a:cs typeface="Times New Roman" panose="02020603050405020304" pitchFamily="18" charset="0"/>
                        </a:rPr>
                        <a:t>Совместительство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tc>
                  <a:txBody>
                    <a:bodyPr/>
                    <a:lstStyle/>
                    <a:p>
                      <a:pPr algn="ctr">
                        <a:lnSpc>
                          <a:spcPct val="107000"/>
                        </a:lnSpc>
                        <a:spcAft>
                          <a:spcPts val="800"/>
                        </a:spcAft>
                      </a:pPr>
                      <a:r>
                        <a:rPr lang="ru-RU" sz="1600" dirty="0">
                          <a:effectLst/>
                          <a:latin typeface="Times New Roman" panose="02020603050405020304" pitchFamily="18" charset="0"/>
                          <a:cs typeface="Times New Roman" panose="02020603050405020304" pitchFamily="18" charset="0"/>
                        </a:rPr>
                        <a:t>Совмещение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extLst>
                  <a:ext uri="{0D108BD9-81ED-4DB2-BD59-A6C34878D82A}">
                    <a16:rowId xmlns:a16="http://schemas.microsoft.com/office/drawing/2014/main" xmlns="" val="3508219600"/>
                  </a:ext>
                </a:extLst>
              </a:tr>
              <a:tr h="1841741">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Продолжительность рабочего времени</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solidFill>
                      <a:schemeClr val="accent6">
                        <a:lumMod val="20000"/>
                        <a:lumOff val="80000"/>
                      </a:schemeClr>
                    </a:solidFill>
                  </a:tcPr>
                </a:tc>
                <a:tc>
                  <a:txBody>
                    <a:bodyPr/>
                    <a:lstStyle/>
                    <a:p>
                      <a:pPr algn="ctr">
                        <a:spcAft>
                          <a:spcPts val="1500"/>
                        </a:spcAft>
                      </a:pPr>
                      <a:r>
                        <a:rPr lang="ru-RU" sz="1400" dirty="0">
                          <a:effectLst/>
                          <a:latin typeface="Times New Roman" panose="02020603050405020304" pitchFamily="18" charset="0"/>
                          <a:cs typeface="Times New Roman" panose="02020603050405020304" pitchFamily="18" charset="0"/>
                        </a:rPr>
                        <a:t>Работа выполняется в свободное от основной работы время (ч. 1 ст. 60.1 ТК РФ), не более 4-х часов в день.</a:t>
                      </a:r>
                    </a:p>
                    <a:p>
                      <a:pPr algn="ctr">
                        <a:spcAft>
                          <a:spcPts val="1500"/>
                        </a:spcAft>
                      </a:pPr>
                      <a:r>
                        <a:rPr lang="ru-RU" sz="1400" dirty="0">
                          <a:effectLst/>
                          <a:latin typeface="Times New Roman" panose="02020603050405020304" pitchFamily="18" charset="0"/>
                          <a:cs typeface="Times New Roman" panose="02020603050405020304" pitchFamily="18" charset="0"/>
                        </a:rPr>
                        <a:t>В отношении медицинских работников с учетом положений постановления Министерства труда и социального развития Российской Федерации от 30.06.2003 № 41.</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182" marR="32182" marT="0" marB="0"/>
                </a:tc>
                <a:tc>
                  <a:txBody>
                    <a:bodyPr/>
                    <a:lstStyle/>
                    <a:p>
                      <a:pPr algn="ctr">
                        <a:spcAft>
                          <a:spcPts val="1500"/>
                        </a:spcAft>
                      </a:pPr>
                      <a:r>
                        <a:rPr lang="ru-RU" sz="1400" dirty="0">
                          <a:effectLst/>
                          <a:latin typeface="Times New Roman" panose="02020603050405020304" pitchFamily="18" charset="0"/>
                          <a:cs typeface="Times New Roman" panose="02020603050405020304" pitchFamily="18" charset="0"/>
                        </a:rPr>
                        <a:t>Работа выполняется в течение установленной продолжительности рабочего дня (смены)  (ст. 60.2 ТК РФ), то есть работник должен успевать выполнять основную и дополнительную работу в течение установленной для него продолжительности рабочего времени</a:t>
                      </a:r>
                    </a:p>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extLst>
                  <a:ext uri="{0D108BD9-81ED-4DB2-BD59-A6C34878D82A}">
                    <a16:rowId xmlns:a16="http://schemas.microsoft.com/office/drawing/2014/main" xmlns="" val="910996385"/>
                  </a:ext>
                </a:extLst>
              </a:tr>
              <a:tr h="701341">
                <a:tc>
                  <a:txBody>
                    <a:bodyPr/>
                    <a:lstStyle/>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Работодатель</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solidFill>
                      <a:schemeClr val="accent6">
                        <a:lumMod val="20000"/>
                        <a:lumOff val="80000"/>
                      </a:schemeClr>
                    </a:solidFill>
                  </a:tcPr>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Работа может выполняться как у основного работодателя (внутреннее совместительство), так и у другого (внешнее).</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Работа выполняется только у одного работодателя.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extLst>
                  <a:ext uri="{0D108BD9-81ED-4DB2-BD59-A6C34878D82A}">
                    <a16:rowId xmlns:a16="http://schemas.microsoft.com/office/drawing/2014/main" xmlns="" val="1404891750"/>
                  </a:ext>
                </a:extLst>
              </a:tr>
              <a:tr h="1126332">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Оформление трудовых отношений</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solidFill>
                      <a:schemeClr val="accent6">
                        <a:lumMod val="20000"/>
                        <a:lumOff val="80000"/>
                      </a:schemeClr>
                    </a:solidFill>
                  </a:tcPr>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Заключается трудовой договор, в котором обязательно указывается, что работа выполняется по совместительству.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Трудовой договор не заключается. Условия выполнения дополнительной работы указываются в дополнительном соглашении к трудовому договору и приказе.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extLst>
                  <a:ext uri="{0D108BD9-81ED-4DB2-BD59-A6C34878D82A}">
                    <a16:rowId xmlns:a16="http://schemas.microsoft.com/office/drawing/2014/main" xmlns="" val="1356532341"/>
                  </a:ext>
                </a:extLst>
              </a:tr>
              <a:tr h="276352">
                <a:tc>
                  <a:txBody>
                    <a:bodyPr/>
                    <a:lstStyle/>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Испытательный срок</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solidFill>
                      <a:schemeClr val="accent6">
                        <a:lumMod val="20000"/>
                        <a:lumOff val="80000"/>
                      </a:schemeClr>
                    </a:solidFill>
                  </a:tcPr>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Может быть установлен по соглашению сторон.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Не устанавливается.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extLst>
                  <a:ext uri="{0D108BD9-81ED-4DB2-BD59-A6C34878D82A}">
                    <a16:rowId xmlns:a16="http://schemas.microsoft.com/office/drawing/2014/main" xmlns="" val="1226051454"/>
                  </a:ext>
                </a:extLst>
              </a:tr>
              <a:tr h="1692986">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Оплата труда</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solidFill>
                      <a:schemeClr val="accent6">
                        <a:lumMod val="20000"/>
                        <a:lumOff val="80000"/>
                      </a:schemeClr>
                    </a:solidFill>
                  </a:tcPr>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Осуществляется в соответствии с правилами, установленными у конкретного работодателя по конкретной должности (оклад, надбавки, премии и т.д.)., в соответствии с нормами Трудового кодекса Российской Федерации, локальными нормативными актами работодателя, коллективным договором.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tc>
                  <a:txBody>
                    <a:bodyPr/>
                    <a:lstStyle/>
                    <a:p>
                      <a:pPr algn="ctr">
                        <a:lnSpc>
                          <a:spcPct val="107000"/>
                        </a:lnSpc>
                        <a:spcAft>
                          <a:spcPts val="800"/>
                        </a:spcAft>
                      </a:pPr>
                      <a:r>
                        <a:rPr lang="ru-RU" sz="1400" dirty="0">
                          <a:effectLst/>
                          <a:latin typeface="Times New Roman" panose="02020603050405020304" pitchFamily="18" charset="0"/>
                          <a:cs typeface="Times New Roman" panose="02020603050405020304" pitchFamily="18" charset="0"/>
                        </a:rPr>
                        <a:t>Размер доплаты установляется по соглашению сторон с учетом объема и условий работы.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82" marR="32182" marT="0" marB="0"/>
                </a:tc>
                <a:extLst>
                  <a:ext uri="{0D108BD9-81ED-4DB2-BD59-A6C34878D82A}">
                    <a16:rowId xmlns:a16="http://schemas.microsoft.com/office/drawing/2014/main" xmlns="" val="3848034405"/>
                  </a:ext>
                </a:extLst>
              </a:tr>
            </a:tbl>
          </a:graphicData>
        </a:graphic>
      </p:graphicFrame>
    </p:spTree>
    <p:extLst>
      <p:ext uri="{BB962C8B-B14F-4D97-AF65-F5344CB8AC3E}">
        <p14:creationId xmlns:p14="http://schemas.microsoft.com/office/powerpoint/2010/main" val="325778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xmlns="" id="{D19AF2D4-8B7F-6C01-A620-187D3C82D36A}"/>
              </a:ext>
            </a:extLst>
          </p:cNvPr>
          <p:cNvGraphicFramePr>
            <a:graphicFrameLocks noGrp="1"/>
          </p:cNvGraphicFramePr>
          <p:nvPr>
            <p:extLst>
              <p:ext uri="{D42A27DB-BD31-4B8C-83A1-F6EECF244321}">
                <p14:modId xmlns:p14="http://schemas.microsoft.com/office/powerpoint/2010/main" val="3798471938"/>
              </p:ext>
            </p:extLst>
          </p:nvPr>
        </p:nvGraphicFramePr>
        <p:xfrm>
          <a:off x="86265" y="966158"/>
          <a:ext cx="11697418" cy="5821763"/>
        </p:xfrm>
        <a:graphic>
          <a:graphicData uri="http://schemas.openxmlformats.org/drawingml/2006/table">
            <a:tbl>
              <a:tblPr firstRow="1" firstCol="1" bandRow="1">
                <a:tableStyleId>{5C22544A-7EE6-4342-B048-85BDC9FD1C3A}</a:tableStyleId>
              </a:tblPr>
              <a:tblGrid>
                <a:gridCol w="3249285">
                  <a:extLst>
                    <a:ext uri="{9D8B030D-6E8A-4147-A177-3AD203B41FA5}">
                      <a16:colId xmlns:a16="http://schemas.microsoft.com/office/drawing/2014/main" xmlns="" val="3095212555"/>
                    </a:ext>
                  </a:extLst>
                </a:gridCol>
                <a:gridCol w="4224637">
                  <a:extLst>
                    <a:ext uri="{9D8B030D-6E8A-4147-A177-3AD203B41FA5}">
                      <a16:colId xmlns:a16="http://schemas.microsoft.com/office/drawing/2014/main" xmlns="" val="1978896332"/>
                    </a:ext>
                  </a:extLst>
                </a:gridCol>
                <a:gridCol w="4223496">
                  <a:extLst>
                    <a:ext uri="{9D8B030D-6E8A-4147-A177-3AD203B41FA5}">
                      <a16:colId xmlns:a16="http://schemas.microsoft.com/office/drawing/2014/main" xmlns="" val="2600018267"/>
                    </a:ext>
                  </a:extLst>
                </a:gridCol>
              </a:tblGrid>
              <a:tr h="1365341">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Отпуск</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6">
                        <a:lumMod val="20000"/>
                        <a:lumOff val="80000"/>
                      </a:schemeClr>
                    </a:solidFill>
                  </a:tcPr>
                </a:tc>
                <a:tc>
                  <a:txBody>
                    <a:bodyPr/>
                    <a:lstStyle/>
                    <a:p>
                      <a:pPr algn="ct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Ежегодные оплачиваемые отпуска предоставляются одновременно с отпуском по основной работе. Если на работе по совместительству продолжительность отпуска меньше, чем на основной работе, то работодатель по просьбе работника предоставляет ему отпуск без сохранения заработной платы соответствующей продолжительности.</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1">
                        <a:lumMod val="20000"/>
                        <a:lumOff val="80000"/>
                      </a:schemeClr>
                    </a:solidFill>
                  </a:tcPr>
                </a:tc>
                <a:tc>
                  <a:txBody>
                    <a:bodyPr/>
                    <a:lstStyle/>
                    <a:p>
                      <a:pPr algn="ctr">
                        <a:lnSpc>
                          <a:spcPct val="107000"/>
                        </a:lnSpc>
                        <a:spcAft>
                          <a:spcPts val="800"/>
                        </a:spcAft>
                      </a:pPr>
                      <a:r>
                        <a:rPr lang="ru-RU" sz="1200" b="0" dirty="0">
                          <a:solidFill>
                            <a:schemeClr val="tx1"/>
                          </a:solidFill>
                          <a:effectLst/>
                          <a:latin typeface="Times New Roman" panose="02020603050405020304" pitchFamily="18" charset="0"/>
                          <a:cs typeface="Times New Roman" panose="02020603050405020304" pitchFamily="18" charset="0"/>
                        </a:rPr>
                        <a:t>Отпуск предоставляется по основному месту работы, продолжительность работы по  совмещаемой должности никак не влияет на его продолжительность.  </a:t>
                      </a:r>
                      <a:endParaRPr lang="ru-RU" sz="1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1">
                        <a:lumMod val="20000"/>
                        <a:lumOff val="80000"/>
                      </a:schemeClr>
                    </a:solidFill>
                  </a:tcPr>
                </a:tc>
                <a:extLst>
                  <a:ext uri="{0D108BD9-81ED-4DB2-BD59-A6C34878D82A}">
                    <a16:rowId xmlns:a16="http://schemas.microsoft.com/office/drawing/2014/main" xmlns="" val="3522510128"/>
                  </a:ext>
                </a:extLst>
              </a:tr>
              <a:tr h="875998">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Трудовая книжка</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6">
                        <a:lumMod val="20000"/>
                        <a:lumOff val="80000"/>
                      </a:schemeClr>
                    </a:solidFill>
                  </a:tcPr>
                </a:tc>
                <a:tc>
                  <a:txBody>
                    <a:bodyPr/>
                    <a:lstStyle/>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Сведения о работе по совместительству вносятся в трудовую книжку по месту основной работы по желанию работника на основании документа, подтверждающего работу по совместительству (ч. 5 ст. 66 ТК РФ).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tc>
                  <a:txBody>
                    <a:bodyPr/>
                    <a:lstStyle/>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Сведения о совмещении в трудовую книжку не вносятся.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extLst>
                  <a:ext uri="{0D108BD9-81ED-4DB2-BD59-A6C34878D82A}">
                    <a16:rowId xmlns:a16="http://schemas.microsoft.com/office/drawing/2014/main" xmlns="" val="395466094"/>
                  </a:ext>
                </a:extLst>
              </a:tr>
              <a:tr h="749136">
                <a:tc>
                  <a:txBody>
                    <a:bodyPr/>
                    <a:lstStyle/>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Периоды временной нетрудоспособности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6">
                        <a:lumMod val="20000"/>
                        <a:lumOff val="80000"/>
                      </a:schemeClr>
                    </a:solidFill>
                  </a:tcPr>
                </a:tc>
                <a:tc>
                  <a:txBody>
                    <a:bodyPr/>
                    <a:lstStyle/>
                    <a:p>
                      <a:pPr algn="ctr">
                        <a:spcAft>
                          <a:spcPts val="1500"/>
                        </a:spcAft>
                      </a:pPr>
                      <a:r>
                        <a:rPr lang="ru-RU" sz="1200">
                          <a:solidFill>
                            <a:schemeClr val="tx1"/>
                          </a:solidFill>
                          <a:effectLst/>
                          <a:latin typeface="Times New Roman" panose="02020603050405020304" pitchFamily="18" charset="0"/>
                          <a:cs typeface="Times New Roman" panose="02020603050405020304" pitchFamily="18" charset="0"/>
                        </a:rPr>
                        <a:t>За </a:t>
                      </a:r>
                      <a:r>
                        <a:rPr lang="ru-RU" sz="1200" dirty="0">
                          <a:solidFill>
                            <a:schemeClr val="tx1"/>
                          </a:solidFill>
                          <a:effectLst/>
                          <a:latin typeface="Times New Roman" panose="02020603050405020304" pitchFamily="18" charset="0"/>
                          <a:cs typeface="Times New Roman" panose="02020603050405020304" pitchFamily="18" charset="0"/>
                        </a:rPr>
                        <a:t>работником сохраняется место </a:t>
                      </a:r>
                      <a:r>
                        <a:rPr lang="ru-RU" sz="1200">
                          <a:solidFill>
                            <a:schemeClr val="tx1"/>
                          </a:solidFill>
                          <a:effectLst/>
                          <a:latin typeface="Times New Roman" panose="02020603050405020304" pitchFamily="18" charset="0"/>
                          <a:cs typeface="Times New Roman" panose="02020603050405020304" pitchFamily="18" charset="0"/>
                        </a:rPr>
                        <a:t>работы.</a:t>
                      </a:r>
                      <a:endParaRPr lang="ru-RU" sz="1200" dirty="0">
                        <a:solidFill>
                          <a:schemeClr val="tx1"/>
                        </a:solidFill>
                        <a:effectLst/>
                        <a:latin typeface="Times New Roman" panose="02020603050405020304" pitchFamily="18" charset="0"/>
                        <a:cs typeface="Times New Roman" panose="02020603050405020304" pitchFamily="18" charset="0"/>
                      </a:endParaRPr>
                    </a:p>
                  </a:txBody>
                  <a:tcPr marL="22004" marR="22004" marT="0" marB="0"/>
                </a:tc>
                <a:tc>
                  <a:txBody>
                    <a:bodyPr/>
                    <a:lstStyle/>
                    <a:p>
                      <a:pPr algn="ctr">
                        <a:spcAft>
                          <a:spcPts val="1500"/>
                        </a:spcAft>
                      </a:pPr>
                      <a:r>
                        <a:rPr lang="ru-RU" sz="1200" dirty="0">
                          <a:solidFill>
                            <a:schemeClr val="tx1"/>
                          </a:solidFill>
                          <a:effectLst/>
                          <a:latin typeface="Times New Roman" panose="02020603050405020304" pitchFamily="18" charset="0"/>
                          <a:cs typeface="Times New Roman" panose="02020603050405020304" pitchFamily="18" charset="0"/>
                        </a:rPr>
                        <a:t>В этот период с работника снимается дополнительная работа. Работодатель может поручить ее другому работнику.</a:t>
                      </a:r>
                    </a:p>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extLst>
                  <a:ext uri="{0D108BD9-81ED-4DB2-BD59-A6C34878D82A}">
                    <a16:rowId xmlns:a16="http://schemas.microsoft.com/office/drawing/2014/main" xmlns="" val="52649185"/>
                  </a:ext>
                </a:extLst>
              </a:tr>
              <a:tr h="973865">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Увольнение</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6">
                        <a:lumMod val="20000"/>
                        <a:lumOff val="80000"/>
                      </a:schemeClr>
                    </a:solidFill>
                  </a:tcPr>
                </a:tc>
                <a:tc>
                  <a:txBody>
                    <a:bodyPr/>
                    <a:lstStyle/>
                    <a:p>
                      <a:pPr algn="ctr">
                        <a:spcAft>
                          <a:spcPts val="1500"/>
                        </a:spcAft>
                      </a:pPr>
                      <a:r>
                        <a:rPr lang="ru-RU" sz="1200" dirty="0">
                          <a:solidFill>
                            <a:schemeClr val="tx1"/>
                          </a:solidFill>
                          <a:effectLst/>
                          <a:latin typeface="Times New Roman" panose="02020603050405020304" pitchFamily="18" charset="0"/>
                          <a:cs typeface="Times New Roman" panose="02020603050405020304" pitchFamily="18" charset="0"/>
                        </a:rPr>
                        <a:t>Происходит по общим основаниям в соответствии со ст.77 ТК РФ. Трудовой договор, заключенный на неопределенный срок, может быть прекращен, если принимается работник, для которого работа совместителя будет являться основной (ст. 288 ТК РФ).</a:t>
                      </a:r>
                      <a:endPar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004" marR="22004" marT="0" marB="0"/>
                </a:tc>
                <a:tc>
                  <a:txBody>
                    <a:bodyPr/>
                    <a:lstStyle/>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Стороны в любое время имеют право досрочно прекратить (возложение) выполнение дополнительной работы при соблюдение следующих требований: письменное уведомление сторон в срок, не позднее чем за 3 рабочих дня.</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extLst>
                  <a:ext uri="{0D108BD9-81ED-4DB2-BD59-A6C34878D82A}">
                    <a16:rowId xmlns:a16="http://schemas.microsoft.com/office/drawing/2014/main" xmlns="" val="1788673082"/>
                  </a:ext>
                </a:extLst>
              </a:tr>
              <a:tr h="1267471">
                <a:tc>
                  <a:txBody>
                    <a:bodyPr/>
                    <a:lstStyle/>
                    <a:p>
                      <a:pPr algn="ctr">
                        <a:lnSpc>
                          <a:spcPct val="107000"/>
                        </a:lnSpc>
                        <a:spcAft>
                          <a:spcPts val="800"/>
                        </a:spcAft>
                      </a:pPr>
                      <a:endParaRPr lang="ru-RU" sz="14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Учет рабочего времени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6">
                        <a:lumMod val="20000"/>
                        <a:lumOff val="80000"/>
                      </a:schemeClr>
                    </a:solidFill>
                  </a:tcPr>
                </a:tc>
                <a:tc>
                  <a:txBody>
                    <a:bodyPr/>
                    <a:lstStyle/>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В табеле учета рабочего времени совместители (как внутренние, так и внешние) отражаются отдельной строкой, как и основные работники с указанием фактически отработанного рабочего времени за учетный период.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tc>
                  <a:txBody>
                    <a:bodyPr/>
                    <a:lstStyle/>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Простановка часов дополнительной работы в табеле учета рабочего времени категорически не допускается. В этом случае дополнительная работа будет признана проверяющими органами сверхурочной работой и оплачиваться в соответствии с требованиями Трудового кодекса РФ (статья 152 ТК РФ).</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extLst>
                  <a:ext uri="{0D108BD9-81ED-4DB2-BD59-A6C34878D82A}">
                    <a16:rowId xmlns:a16="http://schemas.microsoft.com/office/drawing/2014/main" xmlns="" val="3078179073"/>
                  </a:ext>
                </a:extLst>
              </a:tr>
              <a:tr h="582392">
                <a:tc>
                  <a:txBody>
                    <a:bodyPr/>
                    <a:lstStyle/>
                    <a:p>
                      <a:pPr algn="ctr">
                        <a:lnSpc>
                          <a:spcPct val="107000"/>
                        </a:lnSpc>
                        <a:spcAft>
                          <a:spcPts val="800"/>
                        </a:spcAft>
                      </a:pPr>
                      <a:r>
                        <a:rPr lang="ru-RU" sz="1400" dirty="0">
                          <a:solidFill>
                            <a:schemeClr val="tx1"/>
                          </a:solidFill>
                          <a:effectLst/>
                          <a:latin typeface="Times New Roman" panose="02020603050405020304" pitchFamily="18" charset="0"/>
                          <a:cs typeface="Times New Roman" panose="02020603050405020304" pitchFamily="18" charset="0"/>
                        </a:rPr>
                        <a:t>Начисление заработной платы </a:t>
                      </a:r>
                      <a:endPar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solidFill>
                      <a:schemeClr val="accent6">
                        <a:lumMod val="20000"/>
                        <a:lumOff val="80000"/>
                      </a:schemeClr>
                    </a:solidFill>
                  </a:tcPr>
                </a:tc>
                <a:tc>
                  <a:txBody>
                    <a:bodyPr/>
                    <a:lstStyle/>
                    <a:p>
                      <a:pPr algn="ctr">
                        <a:lnSpc>
                          <a:spcPct val="107000"/>
                        </a:lnSpc>
                        <a:spcAft>
                          <a:spcPts val="800"/>
                        </a:spcAft>
                      </a:pPr>
                      <a:r>
                        <a:rPr lang="ru-RU" sz="1200">
                          <a:solidFill>
                            <a:schemeClr val="tx1"/>
                          </a:solidFill>
                          <a:effectLst/>
                          <a:latin typeface="Times New Roman" panose="02020603050405020304" pitchFamily="18" charset="0"/>
                          <a:cs typeface="Times New Roman" panose="02020603050405020304" pitchFamily="18" charset="0"/>
                        </a:rPr>
                        <a:t>Определение размеров заработной платы по основному месту работы и по совместительству производится раздельно по каждой из должностей.</a:t>
                      </a:r>
                      <a:endParaRPr lang="ru-RU" sz="1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tc>
                  <a:txBody>
                    <a:bodyPr/>
                    <a:lstStyle/>
                    <a:p>
                      <a:pPr algn="ctr">
                        <a:lnSpc>
                          <a:spcPct val="107000"/>
                        </a:lnSpc>
                        <a:spcAft>
                          <a:spcPts val="800"/>
                        </a:spcAft>
                      </a:pPr>
                      <a:r>
                        <a:rPr lang="ru-RU" sz="1200" dirty="0">
                          <a:solidFill>
                            <a:schemeClr val="tx1"/>
                          </a:solidFill>
                          <a:effectLst/>
                          <a:latin typeface="Times New Roman" panose="02020603050405020304" pitchFamily="18" charset="0"/>
                          <a:cs typeface="Times New Roman" panose="02020603050405020304" pitchFamily="18" charset="0"/>
                        </a:rPr>
                        <a:t>Может устанавливаться как в фиксированной сумме за период, так и в процентах от оклада, включается в расчёт средней заработной платы по основному месту работы.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2004" marR="22004" marT="0" marB="0"/>
                </a:tc>
                <a:extLst>
                  <a:ext uri="{0D108BD9-81ED-4DB2-BD59-A6C34878D82A}">
                    <a16:rowId xmlns:a16="http://schemas.microsoft.com/office/drawing/2014/main" xmlns="" val="1685908209"/>
                  </a:ext>
                </a:extLst>
              </a:tr>
            </a:tbl>
          </a:graphicData>
        </a:graphic>
      </p:graphicFrame>
    </p:spTree>
    <p:extLst>
      <p:ext uri="{BB962C8B-B14F-4D97-AF65-F5344CB8AC3E}">
        <p14:creationId xmlns:p14="http://schemas.microsoft.com/office/powerpoint/2010/main" val="41579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6F1BFBA5-20E5-9F4B-41C1-E7D19C3385A6}"/>
              </a:ext>
            </a:extLst>
          </p:cNvPr>
          <p:cNvSpPr/>
          <p:nvPr/>
        </p:nvSpPr>
        <p:spPr>
          <a:xfrm>
            <a:off x="1526875" y="1113846"/>
            <a:ext cx="8146514" cy="904735"/>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sp>
        <p:nvSpPr>
          <p:cNvPr id="4" name="TextBox 3">
            <a:extLst>
              <a:ext uri="{FF2B5EF4-FFF2-40B4-BE49-F238E27FC236}">
                <a16:creationId xmlns:a16="http://schemas.microsoft.com/office/drawing/2014/main" xmlns="" id="{49C983A9-AC17-5FC4-3EFF-CDCE39D2FD2C}"/>
              </a:ext>
            </a:extLst>
          </p:cNvPr>
          <p:cNvSpPr txBox="1"/>
          <p:nvPr/>
        </p:nvSpPr>
        <p:spPr>
          <a:xfrm>
            <a:off x="2292492" y="1159793"/>
            <a:ext cx="6761746" cy="640688"/>
          </a:xfrm>
          <a:prstGeom prst="rect">
            <a:avLst/>
          </a:prstGeom>
          <a:noFill/>
        </p:spPr>
        <p:txBody>
          <a:bodyPr wrap="square">
            <a:spAutoFit/>
          </a:bodyPr>
          <a:lstStyle/>
          <a:p>
            <a:pPr algn="ctr">
              <a:lnSpc>
                <a:spcPct val="115000"/>
              </a:lnSpc>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Оформление дополнительной работы в пределах нормы рабочего времени (статья 60.2 Трудового кодекса Российской Федерации)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xmlns="" id="{B1945EC6-5751-C92F-9CE1-28947046F175}"/>
              </a:ext>
            </a:extLst>
          </p:cNvPr>
          <p:cNvSpPr/>
          <p:nvPr/>
        </p:nvSpPr>
        <p:spPr>
          <a:xfrm>
            <a:off x="446288" y="2559351"/>
            <a:ext cx="3014313" cy="291742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Работнику может быть поручено выполнение дополнительной работы, не предусмотренной трудовым договором, при соблюдении требований </a:t>
            </a:r>
          </a:p>
          <a:p>
            <a:pPr algn="ctr"/>
            <a:r>
              <a:rPr lang="ru-RU" sz="1600" u="sng"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статей 60.2</a:t>
            </a:r>
            <a:r>
              <a:rPr lang="ru-RU" sz="16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 </a:t>
            </a:r>
            <a:r>
              <a:rPr lang="ru-RU" sz="1600" u="sng"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151</a:t>
            </a:r>
            <a:r>
              <a:rPr lang="ru-RU" sz="1600" u="sng"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ТК РФ</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xmlns="" id="{C29F8938-FD7B-C41F-B573-C0A8D2FF11DF}"/>
              </a:ext>
            </a:extLst>
          </p:cNvPr>
          <p:cNvSpPr/>
          <p:nvPr/>
        </p:nvSpPr>
        <p:spPr>
          <a:xfrm>
            <a:off x="3513220" y="2620158"/>
            <a:ext cx="3975234" cy="291742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49580" algn="ctr">
              <a:lnSpc>
                <a:spcPct val="115000"/>
              </a:lnSpc>
              <a:spcAft>
                <a:spcPts val="10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Необходимость привлечения медицинских работников к дополнительной работе обусловлена рядом причин: неукомплектованность штата, отсутствие основного работника по различным причинам (листок нетрудоспособности, отпуск по беременности и родам, отпуск по уходу за ребенком, повышение квалификации и другие причины).  </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xmlns="" id="{52EE0DD6-3D0B-70F0-7C11-8EF0A6969718}"/>
              </a:ext>
            </a:extLst>
          </p:cNvPr>
          <p:cNvSpPr/>
          <p:nvPr/>
        </p:nvSpPr>
        <p:spPr>
          <a:xfrm>
            <a:off x="7541073" y="2621378"/>
            <a:ext cx="3903045" cy="291742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49580" algn="ctr">
              <a:lnSpc>
                <a:spcPct val="115000"/>
              </a:lnSpc>
              <a:spcAft>
                <a:spcPts val="10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Работодатель вправе поручить имеющуюся у него дополнительную работу как одному, так и нескольким работникам, поскольку запрета на это не установлено Трудовым кодексом Российской Федерации, а также нет запрета на количество совмещаемых должностей работником и времени, затраченного на совмещение.</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Стрелка: вниз 2">
            <a:extLst>
              <a:ext uri="{FF2B5EF4-FFF2-40B4-BE49-F238E27FC236}">
                <a16:creationId xmlns:a16="http://schemas.microsoft.com/office/drawing/2014/main" xmlns="" id="{4F3E2D7B-CEBC-4CC0-194B-A4540E9F9445}"/>
              </a:ext>
            </a:extLst>
          </p:cNvPr>
          <p:cNvSpPr/>
          <p:nvPr/>
        </p:nvSpPr>
        <p:spPr>
          <a:xfrm>
            <a:off x="5442040" y="1988788"/>
            <a:ext cx="231325" cy="4869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a:extLst>
              <a:ext uri="{FF2B5EF4-FFF2-40B4-BE49-F238E27FC236}">
                <a16:creationId xmlns:a16="http://schemas.microsoft.com/office/drawing/2014/main" xmlns="" id="{12DB4762-2C92-2430-EC29-60D5F91B695E}"/>
              </a:ext>
            </a:extLst>
          </p:cNvPr>
          <p:cNvSpPr/>
          <p:nvPr/>
        </p:nvSpPr>
        <p:spPr>
          <a:xfrm>
            <a:off x="2030452" y="1988788"/>
            <a:ext cx="231325" cy="4869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a:extLst>
              <a:ext uri="{FF2B5EF4-FFF2-40B4-BE49-F238E27FC236}">
                <a16:creationId xmlns:a16="http://schemas.microsoft.com/office/drawing/2014/main" xmlns="" id="{F9A47192-FF1A-0B2D-1AD7-3F570B523104}"/>
              </a:ext>
            </a:extLst>
          </p:cNvPr>
          <p:cNvSpPr/>
          <p:nvPr/>
        </p:nvSpPr>
        <p:spPr>
          <a:xfrm>
            <a:off x="8972878" y="2018582"/>
            <a:ext cx="231325"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79370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A3B2CA5C-B27B-873A-B498-92D4A6903AAD}"/>
              </a:ext>
            </a:extLst>
          </p:cNvPr>
          <p:cNvSpPr/>
          <p:nvPr/>
        </p:nvSpPr>
        <p:spPr>
          <a:xfrm>
            <a:off x="219302" y="1924317"/>
            <a:ext cx="2816352" cy="294631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kern="0" dirty="0">
                <a:solidFill>
                  <a:schemeClr val="tx1"/>
                </a:solidFill>
                <a:effectLst/>
                <a:latin typeface="Times New Roman" panose="02020603050405020304" pitchFamily="18" charset="0"/>
                <a:ea typeface="Calibri" panose="020F0502020204030204" pitchFamily="34" charset="0"/>
              </a:rPr>
              <a:t>При поручении работнику наряду с работой, определенной трудовым договором, дополнительной работы</a:t>
            </a:r>
          </a:p>
          <a:p>
            <a:pPr algn="ctr"/>
            <a:r>
              <a:rPr lang="ru-RU" sz="1800" kern="0" dirty="0">
                <a:solidFill>
                  <a:schemeClr val="tx1"/>
                </a:solidFill>
                <a:effectLst/>
                <a:latin typeface="Times New Roman" panose="02020603050405020304" pitchFamily="18" charset="0"/>
                <a:ea typeface="Calibri" panose="020F0502020204030204" pitchFamily="34" charset="0"/>
              </a:rPr>
              <a:t> </a:t>
            </a:r>
            <a:r>
              <a:rPr lang="ru-RU" sz="1800" b="1" u="sng" kern="0" dirty="0">
                <a:solidFill>
                  <a:schemeClr val="tx1"/>
                </a:solidFill>
                <a:effectLst/>
                <a:latin typeface="Times New Roman" panose="02020603050405020304" pitchFamily="18" charset="0"/>
                <a:ea typeface="Calibri" panose="020F0502020204030204" pitchFamily="34" charset="0"/>
              </a:rPr>
              <a:t>в обязательном порядке необходимо </a:t>
            </a:r>
            <a:r>
              <a:rPr lang="ru-RU" sz="1800" b="1" u="sng" kern="0" dirty="0" smtClean="0">
                <a:solidFill>
                  <a:schemeClr val="tx1"/>
                </a:solidFill>
                <a:effectLst/>
                <a:latin typeface="Times New Roman" panose="02020603050405020304" pitchFamily="18" charset="0"/>
                <a:ea typeface="Calibri" panose="020F0502020204030204" pitchFamily="34" charset="0"/>
              </a:rPr>
              <a:t>учитывать:</a:t>
            </a:r>
            <a:endParaRPr lang="ru-RU" sz="1600"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3D0A4795-57E2-6632-9FB5-7702016D72D4}"/>
              </a:ext>
            </a:extLst>
          </p:cNvPr>
          <p:cNvSpPr/>
          <p:nvPr/>
        </p:nvSpPr>
        <p:spPr>
          <a:xfrm>
            <a:off x="3859732" y="988261"/>
            <a:ext cx="7915334" cy="50365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поручение такой работы, а также определение ее объема и содержания допускается только с письменного согласия работника</a:t>
            </a:r>
            <a:endParaRPr lang="ru-RU" sz="14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7903A5C1-0ACD-25C5-476C-6605D2097981}"/>
              </a:ext>
            </a:extLst>
          </p:cNvPr>
          <p:cNvSpPr/>
          <p:nvPr/>
        </p:nvSpPr>
        <p:spPr>
          <a:xfrm>
            <a:off x="3859731" y="1486367"/>
            <a:ext cx="7915334" cy="875900"/>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дополнительная работа подлежит </a:t>
            </a:r>
            <a:r>
              <a:rPr lang="ru-RU" sz="1400" u="sng"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дополнительной оплате</a:t>
            </a:r>
            <a:r>
              <a:rPr lang="ru-RU" sz="1400" kern="0" dirty="0">
                <a:solidFill>
                  <a:schemeClr val="tx1"/>
                </a:solidFill>
                <a:effectLst/>
                <a:latin typeface="Times New Roman" panose="02020603050405020304" pitchFamily="18" charset="0"/>
                <a:ea typeface="Calibri" panose="020F0502020204030204" pitchFamily="34" charset="0"/>
              </a:rPr>
              <a:t>. </a:t>
            </a:r>
          </a:p>
          <a:p>
            <a:pPr algn="ctr"/>
            <a:r>
              <a:rPr lang="ru-RU" sz="1400" kern="0" dirty="0">
                <a:solidFill>
                  <a:schemeClr val="tx1"/>
                </a:solidFill>
                <a:effectLst/>
                <a:latin typeface="Times New Roman" panose="02020603050405020304" pitchFamily="18" charset="0"/>
                <a:ea typeface="Calibri" panose="020F0502020204030204" pitchFamily="34" charset="0"/>
              </a:rPr>
              <a:t>Размер доплаты устанавливается по соглашению сторон трудового договора и зависит от содержания и (или) объема дополнительной работы с соблюдением требований статьи 22 ТК</a:t>
            </a:r>
            <a:r>
              <a:rPr lang="ru-RU" sz="1400" kern="0" dirty="0">
                <a:solidFill>
                  <a:schemeClr val="tx1"/>
                </a:solidFill>
                <a:latin typeface="Times New Roman" panose="02020603050405020304" pitchFamily="18" charset="0"/>
                <a:ea typeface="Calibri" panose="020F0502020204030204" pitchFamily="34" charset="0"/>
              </a:rPr>
              <a:t> РФ </a:t>
            </a:r>
            <a:r>
              <a:rPr lang="ru-RU" sz="1400" kern="0" dirty="0">
                <a:solidFill>
                  <a:schemeClr val="tx1"/>
                </a:solidFill>
                <a:effectLst/>
                <a:latin typeface="Times New Roman" panose="02020603050405020304" pitchFamily="18" charset="0"/>
                <a:ea typeface="Calibri" panose="020F0502020204030204" pitchFamily="34" charset="0"/>
              </a:rPr>
              <a:t>(обязанность работодателя обеспечивать работникам равную оплату за труд равной ценности)</a:t>
            </a:r>
            <a:endParaRPr lang="ru-RU" sz="14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37E49F2A-3A32-75CF-31AD-BA9843A8E37A}"/>
              </a:ext>
            </a:extLst>
          </p:cNvPr>
          <p:cNvSpPr/>
          <p:nvPr/>
        </p:nvSpPr>
        <p:spPr>
          <a:xfrm>
            <a:off x="3859730" y="4028424"/>
            <a:ext cx="7915335" cy="50507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работник имеет право на отказ от дополнительной работы, так как поручение такой работы возможно только с его письменного согласия</a:t>
            </a:r>
            <a:endParaRPr lang="ru-RU" sz="14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6BFC0C3F-1DE4-7CDB-7CDF-93CF2DE7E5DB}"/>
              </a:ext>
            </a:extLst>
          </p:cNvPr>
          <p:cNvSpPr/>
          <p:nvPr/>
        </p:nvSpPr>
        <p:spPr>
          <a:xfrm>
            <a:off x="3859730" y="3145155"/>
            <a:ext cx="7915335" cy="88326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работник не освобождается от основной работы, предусмотренной трудовым договором, то есть осуществляет дополнительную работу в пределах рабочей нормы часов по основному месту работы («выполнение дополнительной работы в течение установленной продолжительности рабочего дня (смены) наряду с работой, определенной трудовым договором»)</a:t>
            </a:r>
            <a:endParaRPr lang="ru-RU" sz="1400" dirty="0">
              <a:solidFill>
                <a:schemeClr val="tx1"/>
              </a:solidFill>
            </a:endParaRPr>
          </a:p>
        </p:txBody>
      </p:sp>
      <p:sp>
        <p:nvSpPr>
          <p:cNvPr id="7" name="Прямоугольник: скругленные углы 6">
            <a:extLst>
              <a:ext uri="{FF2B5EF4-FFF2-40B4-BE49-F238E27FC236}">
                <a16:creationId xmlns:a16="http://schemas.microsoft.com/office/drawing/2014/main" xmlns="" id="{39CA769A-5EB0-9C98-BE17-DFD2F766D2E0}"/>
              </a:ext>
            </a:extLst>
          </p:cNvPr>
          <p:cNvSpPr/>
          <p:nvPr/>
        </p:nvSpPr>
        <p:spPr>
          <a:xfrm>
            <a:off x="3859730" y="2362267"/>
            <a:ext cx="7915335" cy="79580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работник имеет право на отказ от совмещения и других вариантов предложенной ему дополнительной работы, так как поручение такой работы возможно только с его письменного согласия</a:t>
            </a:r>
            <a:endParaRPr lang="ru-RU" sz="1400" dirty="0">
              <a:solidFill>
                <a:schemeClr val="tx1"/>
              </a:solidFill>
            </a:endParaRPr>
          </a:p>
        </p:txBody>
      </p:sp>
      <p:sp>
        <p:nvSpPr>
          <p:cNvPr id="8" name="Прямоугольник: скругленные углы 7">
            <a:extLst>
              <a:ext uri="{FF2B5EF4-FFF2-40B4-BE49-F238E27FC236}">
                <a16:creationId xmlns:a16="http://schemas.microsoft.com/office/drawing/2014/main" xmlns="" id="{5C7B1C04-014D-7205-639C-5F1FDD3014C4}"/>
              </a:ext>
            </a:extLst>
          </p:cNvPr>
          <p:cNvSpPr/>
          <p:nvPr/>
        </p:nvSpPr>
        <p:spPr>
          <a:xfrm>
            <a:off x="3859730" y="4495734"/>
            <a:ext cx="7915335" cy="50507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право работника на досрочный отказ от выполнения дополнительной работы, с соблюдением сроков предупреждения работодателя в письменной форме, не позднее чем за 3 рабочих дня</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xmlns="" id="{3C865A70-DAA2-785E-7E2C-2A673EA55552}"/>
              </a:ext>
            </a:extLst>
          </p:cNvPr>
          <p:cNvSpPr/>
          <p:nvPr/>
        </p:nvSpPr>
        <p:spPr>
          <a:xfrm>
            <a:off x="3859730" y="5000809"/>
            <a:ext cx="7915335" cy="78482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kern="0" dirty="0">
                <a:solidFill>
                  <a:schemeClr val="tx1"/>
                </a:solidFill>
                <a:effectLst/>
                <a:latin typeface="Times New Roman" panose="02020603050405020304" pitchFamily="18" charset="0"/>
                <a:ea typeface="Calibri" panose="020F0502020204030204" pitchFamily="34" charset="0"/>
              </a:rPr>
              <a:t>право работодателя на досрочную отмену поручения о выполнении дополнительной работы с соблюдением срока предупреждения работника в письменной форме, не позднее чем за три рабочих дня</a:t>
            </a:r>
            <a:endParaRPr lang="ru-RU" sz="1400" dirty="0">
              <a:solidFill>
                <a:schemeClr val="tx1"/>
              </a:solidFill>
            </a:endParaRPr>
          </a:p>
        </p:txBody>
      </p:sp>
      <p:cxnSp>
        <p:nvCxnSpPr>
          <p:cNvPr id="11" name="Прямая со стрелкой 10">
            <a:extLst>
              <a:ext uri="{FF2B5EF4-FFF2-40B4-BE49-F238E27FC236}">
                <a16:creationId xmlns:a16="http://schemas.microsoft.com/office/drawing/2014/main" xmlns="" id="{5462FC0E-FCBE-1E5B-CB48-1A7D24D55401}"/>
              </a:ext>
            </a:extLst>
          </p:cNvPr>
          <p:cNvCxnSpPr>
            <a:cxnSpLocks/>
          </p:cNvCxnSpPr>
          <p:nvPr/>
        </p:nvCxnSpPr>
        <p:spPr>
          <a:xfrm flipV="1">
            <a:off x="3632420" y="1217355"/>
            <a:ext cx="2273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xmlns="" id="{B9DE08D0-20CD-8C15-B234-7969D8B5AB26}"/>
              </a:ext>
            </a:extLst>
          </p:cNvPr>
          <p:cNvCxnSpPr>
            <a:cxnSpLocks/>
          </p:cNvCxnSpPr>
          <p:nvPr/>
        </p:nvCxnSpPr>
        <p:spPr>
          <a:xfrm flipV="1">
            <a:off x="3632420" y="1917658"/>
            <a:ext cx="2273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xmlns="" id="{620AE0D4-38E1-7BD0-8A8B-2CA4874A4187}"/>
              </a:ext>
            </a:extLst>
          </p:cNvPr>
          <p:cNvCxnSpPr>
            <a:cxnSpLocks/>
          </p:cNvCxnSpPr>
          <p:nvPr/>
        </p:nvCxnSpPr>
        <p:spPr>
          <a:xfrm flipV="1">
            <a:off x="3632420" y="2698942"/>
            <a:ext cx="227310"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xmlns="" id="{0E4E01C3-70A8-78A4-AEFF-731B2A13772C}"/>
              </a:ext>
            </a:extLst>
          </p:cNvPr>
          <p:cNvCxnSpPr>
            <a:cxnSpLocks/>
          </p:cNvCxnSpPr>
          <p:nvPr/>
        </p:nvCxnSpPr>
        <p:spPr>
          <a:xfrm flipV="1">
            <a:off x="3620805" y="3579065"/>
            <a:ext cx="2273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xmlns="" id="{9AF3B4D6-A9BE-546A-1F76-BBCBA3118617}"/>
              </a:ext>
            </a:extLst>
          </p:cNvPr>
          <p:cNvCxnSpPr>
            <a:cxnSpLocks/>
          </p:cNvCxnSpPr>
          <p:nvPr/>
        </p:nvCxnSpPr>
        <p:spPr>
          <a:xfrm flipV="1">
            <a:off x="3644624" y="4259065"/>
            <a:ext cx="2273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xmlns="" id="{234F5E3A-DABF-3CB9-FE84-1548A4E13709}"/>
              </a:ext>
            </a:extLst>
          </p:cNvPr>
          <p:cNvCxnSpPr>
            <a:cxnSpLocks/>
          </p:cNvCxnSpPr>
          <p:nvPr/>
        </p:nvCxnSpPr>
        <p:spPr>
          <a:xfrm flipV="1">
            <a:off x="3624601" y="4781060"/>
            <a:ext cx="2273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FBE6ADBC-58F8-A122-4DA5-3C9BF058970B}"/>
              </a:ext>
            </a:extLst>
          </p:cNvPr>
          <p:cNvCxnSpPr>
            <a:cxnSpLocks/>
          </p:cNvCxnSpPr>
          <p:nvPr/>
        </p:nvCxnSpPr>
        <p:spPr>
          <a:xfrm flipV="1">
            <a:off x="3620805" y="5330231"/>
            <a:ext cx="22731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xmlns="" id="{0BCC66AD-87B6-E5AA-DFE0-AE69D384EE81}"/>
              </a:ext>
            </a:extLst>
          </p:cNvPr>
          <p:cNvCxnSpPr/>
          <p:nvPr/>
        </p:nvCxnSpPr>
        <p:spPr>
          <a:xfrm flipH="1">
            <a:off x="3620805" y="1217355"/>
            <a:ext cx="11615" cy="41128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xmlns="" id="{21A3122B-3DC7-7A4C-808C-3F5EBBADB1BC}"/>
              </a:ext>
            </a:extLst>
          </p:cNvPr>
          <p:cNvCxnSpPr>
            <a:stCxn id="2" idx="3"/>
          </p:cNvCxnSpPr>
          <p:nvPr/>
        </p:nvCxnSpPr>
        <p:spPr>
          <a:xfrm flipV="1">
            <a:off x="3035654" y="3397476"/>
            <a:ext cx="603162"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E5E80A06-522B-E214-0D21-2C2322201AEE}"/>
              </a:ext>
            </a:extLst>
          </p:cNvPr>
          <p:cNvSpPr txBox="1"/>
          <p:nvPr/>
        </p:nvSpPr>
        <p:spPr>
          <a:xfrm>
            <a:off x="1020906" y="5915333"/>
            <a:ext cx="10887757" cy="784830"/>
          </a:xfrm>
          <a:prstGeom prst="rect">
            <a:avLst/>
          </a:prstGeom>
          <a:noFill/>
        </p:spPr>
        <p:txBody>
          <a:bodyPr wrap="square">
            <a:spAutoFit/>
          </a:bodyPr>
          <a:lstStyle/>
          <a:p>
            <a:pPr algn="ctr"/>
            <a:r>
              <a:rPr lang="ru-RU" sz="1500" b="1"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При отражении дополнительной работы в табеле учета рабочего времени категорически не допускается простановка часов. В этом </a:t>
            </a:r>
            <a:r>
              <a:rPr lang="ru-RU" sz="1500" b="1" kern="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случае, </a:t>
            </a:r>
            <a:r>
              <a:rPr lang="ru-RU" sz="1500" b="1"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дополнительная работа будет признана проверяющими органами сверхурочной работой и оплачиваться в соответствии с требованиями Трудового кодекса РФ (статья 152 ТК РФ</a:t>
            </a:r>
            <a:r>
              <a:rPr lang="ru-RU" sz="1500" b="1" kern="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500" dirty="0">
              <a:solidFill>
                <a:srgbClr val="C00000"/>
              </a:solidFill>
              <a:latin typeface="Times New Roman" panose="02020603050405020304" pitchFamily="18" charset="0"/>
              <a:cs typeface="Times New Roman" panose="02020603050405020304" pitchFamily="18" charset="0"/>
            </a:endParaRPr>
          </a:p>
        </p:txBody>
      </p:sp>
      <p:pic>
        <p:nvPicPr>
          <p:cNvPr id="10" name="Рисунок 9" descr="NEED A DONOR URGENTly Yekaterinburg !!! The cat underwent surgery (acute renal f">
            <a:extLst>
              <a:ext uri="{FF2B5EF4-FFF2-40B4-BE49-F238E27FC236}">
                <a16:creationId xmlns:a16="http://schemas.microsoft.com/office/drawing/2014/main" xmlns="" id="{BBCC5199-64D3-FE1A-E393-5B53F40368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33" y="5915284"/>
            <a:ext cx="930910" cy="674370"/>
          </a:xfrm>
          <a:prstGeom prst="rect">
            <a:avLst/>
          </a:prstGeom>
          <a:noFill/>
          <a:ln>
            <a:noFill/>
          </a:ln>
        </p:spPr>
      </p:pic>
    </p:spTree>
    <p:extLst>
      <p:ext uri="{BB962C8B-B14F-4D97-AF65-F5344CB8AC3E}">
        <p14:creationId xmlns:p14="http://schemas.microsoft.com/office/powerpoint/2010/main" val="255570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7D039929-EC18-DED8-C580-EBEC7667678C}"/>
              </a:ext>
            </a:extLst>
          </p:cNvPr>
          <p:cNvSpPr/>
          <p:nvPr/>
        </p:nvSpPr>
        <p:spPr>
          <a:xfrm>
            <a:off x="180799" y="2252312"/>
            <a:ext cx="2816352" cy="251318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kern="0" dirty="0">
                <a:solidFill>
                  <a:schemeClr val="tx1"/>
                </a:solidFill>
                <a:effectLst/>
                <a:latin typeface="Times New Roman" panose="02020603050405020304" pitchFamily="18" charset="0"/>
                <a:ea typeface="Calibri" panose="020F0502020204030204" pitchFamily="34" charset="0"/>
              </a:rPr>
              <a:t>Основные </a:t>
            </a:r>
            <a:r>
              <a:rPr lang="ru-RU" u="sng" kern="0" dirty="0">
                <a:solidFill>
                  <a:schemeClr val="tx1"/>
                </a:solidFill>
                <a:effectLst/>
                <a:latin typeface="Times New Roman" panose="02020603050405020304" pitchFamily="18" charset="0"/>
                <a:ea typeface="Calibri" panose="020F0502020204030204" pitchFamily="34" charset="0"/>
              </a:rPr>
              <a:t>формы дополнительной работы</a:t>
            </a:r>
            <a:r>
              <a:rPr lang="ru-RU" kern="0" dirty="0">
                <a:solidFill>
                  <a:schemeClr val="tx1"/>
                </a:solidFill>
                <a:effectLst/>
                <a:latin typeface="Times New Roman" panose="02020603050405020304" pitchFamily="18" charset="0"/>
                <a:ea typeface="Calibri" panose="020F0502020204030204" pitchFamily="34" charset="0"/>
              </a:rPr>
              <a:t>, предусмотренные в части 2 статьи 60.2 Трудового кодекса РФ</a:t>
            </a:r>
            <a:endParaRPr lang="ru-RU"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07AACB45-47C5-7734-1A5E-8290B5B1B6C5}"/>
              </a:ext>
            </a:extLst>
          </p:cNvPr>
          <p:cNvSpPr/>
          <p:nvPr/>
        </p:nvSpPr>
        <p:spPr>
          <a:xfrm>
            <a:off x="3686476" y="1667368"/>
            <a:ext cx="7854214" cy="1013795"/>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kern="0" dirty="0">
                <a:solidFill>
                  <a:schemeClr val="tx1"/>
                </a:solidFill>
                <a:effectLst/>
                <a:latin typeface="Times New Roman" panose="02020603050405020304" pitchFamily="18" charset="0"/>
                <a:ea typeface="Calibri" panose="020F0502020204030204" pitchFamily="34" charset="0"/>
              </a:rPr>
              <a:t>Совмещение профессий (должностей)</a:t>
            </a:r>
            <a:r>
              <a:rPr lang="ru-RU" sz="1600" kern="0" dirty="0">
                <a:solidFill>
                  <a:schemeClr val="tx1"/>
                </a:solidFill>
                <a:effectLst/>
                <a:latin typeface="Times New Roman" panose="02020603050405020304" pitchFamily="18" charset="0"/>
                <a:ea typeface="Calibri" panose="020F0502020204030204" pitchFamily="34" charset="0"/>
              </a:rPr>
              <a:t> - выполнение работником наряду со своей основной работой, обусловленной трудовым договором, дополнительной работы по другой профессии (должности)</a:t>
            </a:r>
            <a:endParaRPr lang="ru-RU" sz="16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9670EC49-1252-DBD2-CAAE-86697B37E272}"/>
              </a:ext>
            </a:extLst>
          </p:cNvPr>
          <p:cNvSpPr/>
          <p:nvPr/>
        </p:nvSpPr>
        <p:spPr>
          <a:xfrm>
            <a:off x="3686476" y="3133766"/>
            <a:ext cx="7854214" cy="116872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kern="0" dirty="0">
                <a:solidFill>
                  <a:schemeClr val="tx1"/>
                </a:solidFill>
                <a:effectLst/>
                <a:latin typeface="Times New Roman" panose="02020603050405020304" pitchFamily="18" charset="0"/>
                <a:ea typeface="Calibri" panose="020F0502020204030204" pitchFamily="34" charset="0"/>
              </a:rPr>
              <a:t>Расширение зон обслуживания или увеличение объема работ</a:t>
            </a:r>
            <a:r>
              <a:rPr lang="ru-RU" sz="1600" kern="0" dirty="0">
                <a:solidFill>
                  <a:schemeClr val="tx1"/>
                </a:solidFill>
                <a:effectLst/>
                <a:latin typeface="Times New Roman" panose="02020603050405020304" pitchFamily="18" charset="0"/>
                <a:ea typeface="Calibri" panose="020F0502020204030204" pitchFamily="34" charset="0"/>
              </a:rPr>
              <a:t> - выполнение наряду со своей основной работой, обусловленной трудовым договором, дополнительного объема работ по одной и той же профессии или должности</a:t>
            </a:r>
            <a:endParaRPr lang="ru-RU" sz="1600" dirty="0">
              <a:solidFill>
                <a:schemeClr val="tx1"/>
              </a:solidFill>
            </a:endParaRPr>
          </a:p>
        </p:txBody>
      </p:sp>
      <p:sp>
        <p:nvSpPr>
          <p:cNvPr id="6" name="Прямоугольник: скругленные углы 5">
            <a:extLst>
              <a:ext uri="{FF2B5EF4-FFF2-40B4-BE49-F238E27FC236}">
                <a16:creationId xmlns:a16="http://schemas.microsoft.com/office/drawing/2014/main" xmlns="" id="{50405CB5-A2D0-AB8B-5731-DBCF0AF24A0A}"/>
              </a:ext>
            </a:extLst>
          </p:cNvPr>
          <p:cNvSpPr/>
          <p:nvPr/>
        </p:nvSpPr>
        <p:spPr>
          <a:xfrm>
            <a:off x="3686476" y="4634565"/>
            <a:ext cx="7854214" cy="1013795"/>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kern="0" dirty="0">
                <a:solidFill>
                  <a:schemeClr val="tx1"/>
                </a:solidFill>
                <a:effectLst/>
                <a:latin typeface="Times New Roman" panose="02020603050405020304" pitchFamily="18" charset="0"/>
                <a:ea typeface="Calibri" panose="020F0502020204030204" pitchFamily="34" charset="0"/>
              </a:rPr>
              <a:t>Исполнение обязанностей временно отсутствующего работника</a:t>
            </a:r>
            <a:r>
              <a:rPr lang="ru-RU" sz="1600" kern="0" dirty="0">
                <a:solidFill>
                  <a:schemeClr val="tx1"/>
                </a:solidFill>
                <a:effectLst/>
                <a:latin typeface="Times New Roman" panose="02020603050405020304" pitchFamily="18" charset="0"/>
                <a:ea typeface="Calibri" panose="020F0502020204030204" pitchFamily="34" charset="0"/>
              </a:rPr>
              <a:t> - выполнение наряду со своей основной работой, обусловленной трудовым договором, дополнительной работы как по другой, так и по такой же профессии (должности)</a:t>
            </a:r>
            <a:endParaRPr lang="ru-RU" sz="1600" dirty="0">
              <a:solidFill>
                <a:schemeClr val="tx1"/>
              </a:solidFill>
            </a:endParaRPr>
          </a:p>
        </p:txBody>
      </p:sp>
      <p:sp>
        <p:nvSpPr>
          <p:cNvPr id="8" name="TextBox 7">
            <a:extLst>
              <a:ext uri="{FF2B5EF4-FFF2-40B4-BE49-F238E27FC236}">
                <a16:creationId xmlns:a16="http://schemas.microsoft.com/office/drawing/2014/main" xmlns="" id="{D229B631-6578-15CA-5AB6-AB1B2D40DFB3}"/>
              </a:ext>
            </a:extLst>
          </p:cNvPr>
          <p:cNvSpPr txBox="1"/>
          <p:nvPr/>
        </p:nvSpPr>
        <p:spPr>
          <a:xfrm>
            <a:off x="590350" y="5947925"/>
            <a:ext cx="11011300" cy="584775"/>
          </a:xfrm>
          <a:prstGeom prst="rect">
            <a:avLst/>
          </a:prstGeom>
          <a:noFill/>
        </p:spPr>
        <p:txBody>
          <a:bodyPr wrap="square">
            <a:spAutoFit/>
          </a:bodyPr>
          <a:lstStyle/>
          <a:p>
            <a:pPr algn="ctr"/>
            <a:r>
              <a:rPr lang="ru-RU" sz="1600" b="1" kern="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Запрета на выполнение дополнительной работы в форме совмещения профессий (должностей) с вредными или опасными условиями труда Трудовой кодекс Российской Федерации не </a:t>
            </a:r>
            <a:r>
              <a:rPr lang="ru-RU" sz="1600" b="1" kern="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устанавливает. </a:t>
            </a:r>
            <a:endParaRPr lang="ru-RU" sz="1600" dirty="0">
              <a:solidFill>
                <a:srgbClr val="C00000"/>
              </a:solidFill>
              <a:latin typeface="Times New Roman" panose="02020603050405020304" pitchFamily="18" charset="0"/>
              <a:cs typeface="Times New Roman" panose="02020603050405020304" pitchFamily="18" charset="0"/>
            </a:endParaRPr>
          </a:p>
        </p:txBody>
      </p:sp>
      <p:cxnSp>
        <p:nvCxnSpPr>
          <p:cNvPr id="12" name="Прямая соединительная линия 11">
            <a:extLst>
              <a:ext uri="{FF2B5EF4-FFF2-40B4-BE49-F238E27FC236}">
                <a16:creationId xmlns:a16="http://schemas.microsoft.com/office/drawing/2014/main" xmlns="" id="{87F5E4BC-AD34-E522-30F7-4D9EE27CAD56}"/>
              </a:ext>
            </a:extLst>
          </p:cNvPr>
          <p:cNvCxnSpPr>
            <a:cxnSpLocks/>
          </p:cNvCxnSpPr>
          <p:nvPr/>
        </p:nvCxnSpPr>
        <p:spPr>
          <a:xfrm>
            <a:off x="2897204" y="3686476"/>
            <a:ext cx="3368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xmlns="" id="{4F63B9F2-57D2-5BA2-7A86-67F5D60FD608}"/>
              </a:ext>
            </a:extLst>
          </p:cNvPr>
          <p:cNvCxnSpPr>
            <a:cxnSpLocks/>
          </p:cNvCxnSpPr>
          <p:nvPr/>
        </p:nvCxnSpPr>
        <p:spPr>
          <a:xfrm>
            <a:off x="3234088" y="2175310"/>
            <a:ext cx="0" cy="3051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DA48D0AF-71B3-EAA7-D965-08FBF2EBEAC9}"/>
              </a:ext>
            </a:extLst>
          </p:cNvPr>
          <p:cNvCxnSpPr>
            <a:cxnSpLocks/>
          </p:cNvCxnSpPr>
          <p:nvPr/>
        </p:nvCxnSpPr>
        <p:spPr>
          <a:xfrm>
            <a:off x="3234088" y="2175310"/>
            <a:ext cx="567891" cy="103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xmlns="" id="{61A6EE57-A873-3E0E-08D8-70104BCB7AB5}"/>
              </a:ext>
            </a:extLst>
          </p:cNvPr>
          <p:cNvCxnSpPr/>
          <p:nvPr/>
        </p:nvCxnSpPr>
        <p:spPr>
          <a:xfrm>
            <a:off x="3234088" y="3686476"/>
            <a:ext cx="56789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a:extLst>
              <a:ext uri="{FF2B5EF4-FFF2-40B4-BE49-F238E27FC236}">
                <a16:creationId xmlns:a16="http://schemas.microsoft.com/office/drawing/2014/main" xmlns="" id="{495CB781-00AA-3C82-A95F-E331EA7365A5}"/>
              </a:ext>
            </a:extLst>
          </p:cNvPr>
          <p:cNvCxnSpPr/>
          <p:nvPr/>
        </p:nvCxnSpPr>
        <p:spPr>
          <a:xfrm>
            <a:off x="3234088" y="5226518"/>
            <a:ext cx="56789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27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EBF70CA5-D113-D8EF-3302-D8C791D4ED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1123522"/>
            <a:ext cx="11794155" cy="5674093"/>
          </a:xfrm>
          <a:prstGeom prst="rect">
            <a:avLst/>
          </a:prstGeom>
        </p:spPr>
      </p:pic>
    </p:spTree>
    <p:extLst>
      <p:ext uri="{BB962C8B-B14F-4D97-AF65-F5344CB8AC3E}">
        <p14:creationId xmlns:p14="http://schemas.microsoft.com/office/powerpoint/2010/main" val="159836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xmlns="" id="{C5E6FC75-17D5-6776-FCD0-49F34E25B778}"/>
              </a:ext>
            </a:extLst>
          </p:cNvPr>
          <p:cNvSpPr/>
          <p:nvPr/>
        </p:nvSpPr>
        <p:spPr>
          <a:xfrm>
            <a:off x="1018197" y="963045"/>
            <a:ext cx="9444464" cy="76017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Порядок оформления дополнительной работы </a:t>
            </a:r>
            <a:r>
              <a:rPr lang="ru-RU"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 статье 60.2                                                    Трудового кодекса Российской Федерации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скругленные углы 7">
            <a:extLst>
              <a:ext uri="{FF2B5EF4-FFF2-40B4-BE49-F238E27FC236}">
                <a16:creationId xmlns:a16="http://schemas.microsoft.com/office/drawing/2014/main" xmlns="" id="{6096A95D-63A0-C796-999B-A6195D077A7A}"/>
              </a:ext>
            </a:extLst>
          </p:cNvPr>
          <p:cNvSpPr/>
          <p:nvPr/>
        </p:nvSpPr>
        <p:spPr>
          <a:xfrm>
            <a:off x="86627" y="1790299"/>
            <a:ext cx="7940842" cy="2002055"/>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 случае возникновения необходимости выполнения дополнительной работы работодатель предлагает ее выполнение работнику (предложение, как правило доводится до работника в устной форме), затем работодатель  должен получить от работника </a:t>
            </a:r>
            <a:r>
              <a:rPr lang="ru-RU"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письменное согласие на ее выполнение</a:t>
            </a:r>
            <a:r>
              <a:rPr lang="ru-RU"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в котором указывается наименование должности, по которой дается согласие на выполнение дополнительной работы, форма дополнительной работы,  срок ее выполнения, размер доплаты, на которую дает согласие работник, а также подтверждение ознакомления работника с возможностью досрочного отказа от ее выполнения</a:t>
            </a:r>
            <a:endParaRPr lang="ru-RU"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Стрелка: вниз 8">
            <a:extLst>
              <a:ext uri="{FF2B5EF4-FFF2-40B4-BE49-F238E27FC236}">
                <a16:creationId xmlns:a16="http://schemas.microsoft.com/office/drawing/2014/main" xmlns="" id="{4E6D8ABB-26A9-0B7B-429B-3CBA3283431B}"/>
              </a:ext>
            </a:extLst>
          </p:cNvPr>
          <p:cNvSpPr/>
          <p:nvPr/>
        </p:nvSpPr>
        <p:spPr>
          <a:xfrm>
            <a:off x="4979354" y="3737694"/>
            <a:ext cx="1522150"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a:extLst>
              <a:ext uri="{FF2B5EF4-FFF2-40B4-BE49-F238E27FC236}">
                <a16:creationId xmlns:a16="http://schemas.microsoft.com/office/drawing/2014/main" xmlns="" id="{3545C344-2FD7-E057-500F-A63E3A4D929D}"/>
              </a:ext>
            </a:extLst>
          </p:cNvPr>
          <p:cNvSpPr/>
          <p:nvPr/>
        </p:nvSpPr>
        <p:spPr>
          <a:xfrm>
            <a:off x="863297" y="3745185"/>
            <a:ext cx="1522150"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xmlns="" id="{E674894F-658A-7FC8-A3F0-008A650817BB}"/>
              </a:ext>
            </a:extLst>
          </p:cNvPr>
          <p:cNvSpPr/>
          <p:nvPr/>
        </p:nvSpPr>
        <p:spPr>
          <a:xfrm>
            <a:off x="86627" y="4363556"/>
            <a:ext cx="2860792" cy="238375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kern="0" dirty="0">
                <a:solidFill>
                  <a:schemeClr val="tx1"/>
                </a:solidFill>
                <a:effectLst/>
                <a:latin typeface="Times New Roman" panose="02020603050405020304" pitchFamily="18" charset="0"/>
                <a:ea typeface="Calibri" panose="020F0502020204030204" pitchFamily="34" charset="0"/>
              </a:rPr>
              <a:t>Согласие работника работодатель должен завизировать, подтвердив достигнутые договоренности о выполнении дополнительной работы, ее форме, сроке выполнения, а также размере доплаты</a:t>
            </a:r>
            <a:endParaRPr lang="ru-RU" sz="1500" dirty="0">
              <a:solidFill>
                <a:schemeClr val="tx1"/>
              </a:solidFill>
            </a:endParaRPr>
          </a:p>
        </p:txBody>
      </p:sp>
      <p:sp>
        <p:nvSpPr>
          <p:cNvPr id="13" name="Прямоугольник: скругленные углы 12">
            <a:extLst>
              <a:ext uri="{FF2B5EF4-FFF2-40B4-BE49-F238E27FC236}">
                <a16:creationId xmlns:a16="http://schemas.microsoft.com/office/drawing/2014/main" xmlns="" id="{CE357A52-D700-8E5D-4D5B-57D537D043CD}"/>
              </a:ext>
            </a:extLst>
          </p:cNvPr>
          <p:cNvSpPr/>
          <p:nvPr/>
        </p:nvSpPr>
        <p:spPr>
          <a:xfrm>
            <a:off x="3162117" y="4363556"/>
            <a:ext cx="4788350" cy="238375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ru-RU" sz="15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Соблюдение данной процедуры является обязательным.</a:t>
            </a:r>
            <a:r>
              <a:rPr lang="ru-RU" sz="15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Недопустимо при оформлении дополнительной работы написание заявления с формулировками: «Прошу разрешить выполнение дополнительной работы», что часто выявляется при проведении профсоюзных контрольных мероприятий в медицинских организациях и является нарушением требований статьи 60.2. ТК РФ </a:t>
            </a:r>
            <a:r>
              <a:rPr lang="ru-RU" sz="15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скругленные углы 16">
            <a:extLst>
              <a:ext uri="{FF2B5EF4-FFF2-40B4-BE49-F238E27FC236}">
                <a16:creationId xmlns:a16="http://schemas.microsoft.com/office/drawing/2014/main" xmlns="" id="{BA705F6A-0B2F-3B49-DAE6-B7FF9EDF7B05}"/>
              </a:ext>
            </a:extLst>
          </p:cNvPr>
          <p:cNvSpPr/>
          <p:nvPr/>
        </p:nvSpPr>
        <p:spPr>
          <a:xfrm>
            <a:off x="8694556" y="1961011"/>
            <a:ext cx="3229066" cy="417173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endParaRPr>
          </a:p>
        </p:txBody>
      </p:sp>
      <p:pic>
        <p:nvPicPr>
          <p:cNvPr id="18" name="Рисунок 17">
            <a:extLst>
              <a:ext uri="{FF2B5EF4-FFF2-40B4-BE49-F238E27FC236}">
                <a16:creationId xmlns:a16="http://schemas.microsoft.com/office/drawing/2014/main" xmlns="" id="{5119011B-B43E-C779-A41B-36EA4AE71EDF}"/>
              </a:ext>
            </a:extLst>
          </p:cNvPr>
          <p:cNvPicPr>
            <a:picLocks noChangeAspect="1"/>
          </p:cNvPicPr>
          <p:nvPr/>
        </p:nvPicPr>
        <p:blipFill>
          <a:blip r:embed="rId2"/>
          <a:stretch>
            <a:fillRect/>
          </a:stretch>
        </p:blipFill>
        <p:spPr>
          <a:xfrm>
            <a:off x="8910448" y="2307548"/>
            <a:ext cx="2797282" cy="3587407"/>
          </a:xfrm>
          <a:prstGeom prst="rect">
            <a:avLst/>
          </a:prstGeom>
        </p:spPr>
      </p:pic>
      <p:sp>
        <p:nvSpPr>
          <p:cNvPr id="19" name="Стрелка: вниз 18">
            <a:extLst>
              <a:ext uri="{FF2B5EF4-FFF2-40B4-BE49-F238E27FC236}">
                <a16:creationId xmlns:a16="http://schemas.microsoft.com/office/drawing/2014/main" xmlns="" id="{D9AF8315-6F31-245E-BEA9-2748A3699720}"/>
              </a:ext>
            </a:extLst>
          </p:cNvPr>
          <p:cNvSpPr/>
          <p:nvPr/>
        </p:nvSpPr>
        <p:spPr>
          <a:xfrm rot="16200000">
            <a:off x="7578467" y="2713606"/>
            <a:ext cx="1522150" cy="710033"/>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5436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0656F52E-D0DF-5196-D647-489191086406}"/>
              </a:ext>
            </a:extLst>
          </p:cNvPr>
          <p:cNvSpPr/>
          <p:nvPr/>
        </p:nvSpPr>
        <p:spPr>
          <a:xfrm>
            <a:off x="216422" y="969008"/>
            <a:ext cx="5337355" cy="92716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kern="0" dirty="0">
                <a:solidFill>
                  <a:schemeClr val="tx1"/>
                </a:solidFill>
                <a:latin typeface="Times New Roman" panose="02020603050405020304" pitchFamily="18" charset="0"/>
                <a:ea typeface="Calibri" panose="020F0502020204030204" pitchFamily="34" charset="0"/>
              </a:rPr>
              <a:t>Д</a:t>
            </a:r>
            <a:r>
              <a:rPr lang="ru-RU" sz="1800" b="1" kern="0" dirty="0">
                <a:solidFill>
                  <a:schemeClr val="tx1"/>
                </a:solidFill>
                <a:effectLst/>
                <a:latin typeface="Times New Roman" panose="02020603050405020304" pitchFamily="18" charset="0"/>
                <a:ea typeface="Calibri" panose="020F0502020204030204" pitchFamily="34" charset="0"/>
              </a:rPr>
              <a:t>ополнительное соглашение к трудовому договору</a:t>
            </a:r>
            <a:endParaRPr lang="ru-RU" sz="1400" dirty="0">
              <a:solidFill>
                <a:schemeClr val="tx1"/>
              </a:solidFill>
            </a:endParaRPr>
          </a:p>
        </p:txBody>
      </p:sp>
      <p:sp>
        <p:nvSpPr>
          <p:cNvPr id="3" name="Стрелка: вниз 2">
            <a:extLst>
              <a:ext uri="{FF2B5EF4-FFF2-40B4-BE49-F238E27FC236}">
                <a16:creationId xmlns:a16="http://schemas.microsoft.com/office/drawing/2014/main" xmlns="" id="{017196CE-7CF0-E156-1F97-09F7CB37F670}"/>
              </a:ext>
            </a:extLst>
          </p:cNvPr>
          <p:cNvSpPr/>
          <p:nvPr/>
        </p:nvSpPr>
        <p:spPr>
          <a:xfrm rot="16200000">
            <a:off x="5446922" y="1123406"/>
            <a:ext cx="679786"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скругленные углы 3">
            <a:extLst>
              <a:ext uri="{FF2B5EF4-FFF2-40B4-BE49-F238E27FC236}">
                <a16:creationId xmlns:a16="http://schemas.microsoft.com/office/drawing/2014/main" xmlns="" id="{C6532B68-5B24-1FB3-4A8F-E8AED0B6DD62}"/>
              </a:ext>
            </a:extLst>
          </p:cNvPr>
          <p:cNvSpPr/>
          <p:nvPr/>
        </p:nvSpPr>
        <p:spPr>
          <a:xfrm>
            <a:off x="6201732" y="1092698"/>
            <a:ext cx="4944324" cy="67978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kern="0" dirty="0">
                <a:solidFill>
                  <a:schemeClr val="tx1"/>
                </a:solidFill>
                <a:latin typeface="Times New Roman" panose="02020603050405020304" pitchFamily="18" charset="0"/>
                <a:ea typeface="Calibri" panose="020F0502020204030204" pitchFamily="34" charset="0"/>
              </a:rPr>
              <a:t>е</a:t>
            </a:r>
            <a:r>
              <a:rPr lang="ru-RU" sz="1800" b="1" kern="0" dirty="0">
                <a:solidFill>
                  <a:schemeClr val="tx1"/>
                </a:solidFill>
                <a:effectLst/>
                <a:latin typeface="Times New Roman" panose="02020603050405020304" pitchFamily="18" charset="0"/>
                <a:ea typeface="Calibri" panose="020F0502020204030204" pitchFamily="34" charset="0"/>
              </a:rPr>
              <a:t>го неотъемлемая часть</a:t>
            </a:r>
            <a:endParaRPr lang="ru-RU" sz="1400" dirty="0">
              <a:solidFill>
                <a:schemeClr val="tx1"/>
              </a:solidFill>
            </a:endParaRPr>
          </a:p>
        </p:txBody>
      </p:sp>
      <p:sp>
        <p:nvSpPr>
          <p:cNvPr id="5" name="Прямоугольник: скругленные углы 4">
            <a:extLst>
              <a:ext uri="{FF2B5EF4-FFF2-40B4-BE49-F238E27FC236}">
                <a16:creationId xmlns:a16="http://schemas.microsoft.com/office/drawing/2014/main" xmlns="" id="{95A27DD7-1095-D546-8401-60F3ABE24A0E}"/>
              </a:ext>
            </a:extLst>
          </p:cNvPr>
          <p:cNvSpPr/>
          <p:nvPr/>
        </p:nvSpPr>
        <p:spPr>
          <a:xfrm>
            <a:off x="533305" y="2117558"/>
            <a:ext cx="4731714" cy="679787"/>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в него включаются:</a:t>
            </a:r>
          </a:p>
        </p:txBody>
      </p:sp>
      <p:sp>
        <p:nvSpPr>
          <p:cNvPr id="6" name="Стрелка: вниз 5">
            <a:extLst>
              <a:ext uri="{FF2B5EF4-FFF2-40B4-BE49-F238E27FC236}">
                <a16:creationId xmlns:a16="http://schemas.microsoft.com/office/drawing/2014/main" xmlns="" id="{5F0B44CC-78E4-A450-BFAA-ED93E3893CE1}"/>
              </a:ext>
            </a:extLst>
          </p:cNvPr>
          <p:cNvSpPr/>
          <p:nvPr/>
        </p:nvSpPr>
        <p:spPr>
          <a:xfrm>
            <a:off x="2648324" y="1830800"/>
            <a:ext cx="679786" cy="286758"/>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a:extLst>
              <a:ext uri="{FF2B5EF4-FFF2-40B4-BE49-F238E27FC236}">
                <a16:creationId xmlns:a16="http://schemas.microsoft.com/office/drawing/2014/main" xmlns="" id="{2B4F8792-4867-F495-9678-0C25FDA4B776}"/>
              </a:ext>
            </a:extLst>
          </p:cNvPr>
          <p:cNvCxnSpPr>
            <a:cxnSpLocks/>
          </p:cNvCxnSpPr>
          <p:nvPr/>
        </p:nvCxnSpPr>
        <p:spPr>
          <a:xfrm>
            <a:off x="1511167" y="2743569"/>
            <a:ext cx="0" cy="35838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Прямоугольник: скругленные углы 9">
            <a:extLst>
              <a:ext uri="{FF2B5EF4-FFF2-40B4-BE49-F238E27FC236}">
                <a16:creationId xmlns:a16="http://schemas.microsoft.com/office/drawing/2014/main" xmlns="" id="{5CB53115-8F7B-1568-3AAD-C06B73D1923C}"/>
              </a:ext>
            </a:extLst>
          </p:cNvPr>
          <p:cNvSpPr/>
          <p:nvPr/>
        </p:nvSpPr>
        <p:spPr>
          <a:xfrm>
            <a:off x="2452531" y="3018725"/>
            <a:ext cx="8950197" cy="66082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форма дополнительной работы (совмещение должностей, расширение зоны обслуживания, увеличение объема работы, исполнение обязанностей временно отсутствующего работника)</a:t>
            </a:r>
            <a:endParaRPr lang="ru-RU" sz="1600" dirty="0">
              <a:solidFill>
                <a:schemeClr val="tx1"/>
              </a:solidFill>
            </a:endParaRPr>
          </a:p>
        </p:txBody>
      </p:sp>
      <p:sp>
        <p:nvSpPr>
          <p:cNvPr id="11" name="Прямоугольник: скругленные углы 10">
            <a:extLst>
              <a:ext uri="{FF2B5EF4-FFF2-40B4-BE49-F238E27FC236}">
                <a16:creationId xmlns:a16="http://schemas.microsoft.com/office/drawing/2014/main" xmlns="" id="{BE05EEA7-BA34-7E8D-9D3E-29C881A0EC9F}"/>
              </a:ext>
            </a:extLst>
          </p:cNvPr>
          <p:cNvSpPr/>
          <p:nvPr/>
        </p:nvSpPr>
        <p:spPr>
          <a:xfrm>
            <a:off x="2452531" y="3742069"/>
            <a:ext cx="8950197" cy="567946"/>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срок, на который устанавливается дополнительная работа</a:t>
            </a:r>
            <a:endParaRPr lang="ru-RU" sz="1600" dirty="0">
              <a:solidFill>
                <a:schemeClr val="tx1"/>
              </a:solidFill>
            </a:endParaRPr>
          </a:p>
        </p:txBody>
      </p:sp>
      <p:sp>
        <p:nvSpPr>
          <p:cNvPr id="12" name="Прямоугольник: скругленные углы 11">
            <a:extLst>
              <a:ext uri="{FF2B5EF4-FFF2-40B4-BE49-F238E27FC236}">
                <a16:creationId xmlns:a16="http://schemas.microsoft.com/office/drawing/2014/main" xmlns="" id="{5F9A52BB-F448-DCFC-5995-83DE530DDCAD}"/>
              </a:ext>
            </a:extLst>
          </p:cNvPr>
          <p:cNvSpPr/>
          <p:nvPr/>
        </p:nvSpPr>
        <p:spPr>
          <a:xfrm>
            <a:off x="2452531" y="4355281"/>
            <a:ext cx="8950197" cy="80957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перечень дополнительных обязанностей (или отсылка к соответствующей должностной инструкции)</a:t>
            </a:r>
            <a:endParaRPr lang="ru-RU" sz="1600" dirty="0">
              <a:solidFill>
                <a:schemeClr val="tx1"/>
              </a:solidFill>
            </a:endParaRPr>
          </a:p>
        </p:txBody>
      </p:sp>
      <p:sp>
        <p:nvSpPr>
          <p:cNvPr id="13" name="Прямоугольник: скругленные углы 12">
            <a:extLst>
              <a:ext uri="{FF2B5EF4-FFF2-40B4-BE49-F238E27FC236}">
                <a16:creationId xmlns:a16="http://schemas.microsoft.com/office/drawing/2014/main" xmlns="" id="{639846E0-CB9D-A666-18A8-6BC28FE680B9}"/>
              </a:ext>
            </a:extLst>
          </p:cNvPr>
          <p:cNvSpPr/>
          <p:nvPr/>
        </p:nvSpPr>
        <p:spPr>
          <a:xfrm>
            <a:off x="2489030" y="5300480"/>
            <a:ext cx="8950197"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размер доплаты за выполнение дополнительной работы</a:t>
            </a:r>
            <a:endParaRPr lang="ru-RU" sz="1600" dirty="0">
              <a:solidFill>
                <a:schemeClr val="tx1"/>
              </a:solidFill>
            </a:endParaRPr>
          </a:p>
        </p:txBody>
      </p:sp>
      <p:cxnSp>
        <p:nvCxnSpPr>
          <p:cNvPr id="16" name="Прямая со стрелкой 15">
            <a:extLst>
              <a:ext uri="{FF2B5EF4-FFF2-40B4-BE49-F238E27FC236}">
                <a16:creationId xmlns:a16="http://schemas.microsoft.com/office/drawing/2014/main" xmlns="" id="{614F56AD-7494-B2B5-FAEE-40FC7F647B24}"/>
              </a:ext>
            </a:extLst>
          </p:cNvPr>
          <p:cNvCxnSpPr/>
          <p:nvPr/>
        </p:nvCxnSpPr>
        <p:spPr>
          <a:xfrm>
            <a:off x="1511166" y="3269707"/>
            <a:ext cx="10684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9F6A0184-917C-FBF8-D13F-8D0F8F796ABC}"/>
              </a:ext>
            </a:extLst>
          </p:cNvPr>
          <p:cNvCxnSpPr/>
          <p:nvPr/>
        </p:nvCxnSpPr>
        <p:spPr>
          <a:xfrm>
            <a:off x="1511166" y="3993050"/>
            <a:ext cx="10684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xmlns="" id="{DBAC37FC-61EF-7A11-8145-5BAE3492446D}"/>
              </a:ext>
            </a:extLst>
          </p:cNvPr>
          <p:cNvCxnSpPr/>
          <p:nvPr/>
        </p:nvCxnSpPr>
        <p:spPr>
          <a:xfrm>
            <a:off x="1511166" y="4736723"/>
            <a:ext cx="10684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xmlns="" id="{9EA0AADF-273E-B302-2054-874693286038}"/>
              </a:ext>
            </a:extLst>
          </p:cNvPr>
          <p:cNvCxnSpPr/>
          <p:nvPr/>
        </p:nvCxnSpPr>
        <p:spPr>
          <a:xfrm>
            <a:off x="1511166" y="5555240"/>
            <a:ext cx="10684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Прямоугольник: скругленные углы 25">
            <a:extLst>
              <a:ext uri="{FF2B5EF4-FFF2-40B4-BE49-F238E27FC236}">
                <a16:creationId xmlns:a16="http://schemas.microsoft.com/office/drawing/2014/main" xmlns="" id="{0FF8F46A-F1B1-747F-3FFD-76C98D2BAB31}"/>
              </a:ext>
            </a:extLst>
          </p:cNvPr>
          <p:cNvSpPr/>
          <p:nvPr/>
        </p:nvSpPr>
        <p:spPr>
          <a:xfrm>
            <a:off x="2452531" y="5907103"/>
            <a:ext cx="8950197" cy="878681"/>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особые условия в случаях, когда выполнение дополнительной работы требует профессиональной квалификации, сертификата, аккредитации, с обязательным запросом у работника дополнительных документов, подтверждающих его право и возможность выполнять дополнительную работу</a:t>
            </a:r>
            <a:endParaRPr lang="ru-RU" sz="1600" dirty="0">
              <a:solidFill>
                <a:schemeClr val="tx1"/>
              </a:solidFill>
            </a:endParaRPr>
          </a:p>
        </p:txBody>
      </p:sp>
      <p:cxnSp>
        <p:nvCxnSpPr>
          <p:cNvPr id="30" name="Прямая со стрелкой 29">
            <a:extLst>
              <a:ext uri="{FF2B5EF4-FFF2-40B4-BE49-F238E27FC236}">
                <a16:creationId xmlns:a16="http://schemas.microsoft.com/office/drawing/2014/main" xmlns="" id="{93F779CE-2E92-B043-0710-2A3D4B271622}"/>
              </a:ext>
            </a:extLst>
          </p:cNvPr>
          <p:cNvCxnSpPr/>
          <p:nvPr/>
        </p:nvCxnSpPr>
        <p:spPr>
          <a:xfrm>
            <a:off x="1511166" y="6327376"/>
            <a:ext cx="106840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3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7A66E63A-4F9A-49AD-3189-7E05723C7E80}"/>
              </a:ext>
            </a:extLst>
          </p:cNvPr>
          <p:cNvSpPr/>
          <p:nvPr/>
        </p:nvSpPr>
        <p:spPr>
          <a:xfrm>
            <a:off x="1140447" y="978634"/>
            <a:ext cx="8950197" cy="50196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800" b="1" kern="0" dirty="0">
                <a:solidFill>
                  <a:schemeClr val="tx1"/>
                </a:solidFill>
                <a:effectLst/>
                <a:latin typeface="Times New Roman" panose="02020603050405020304" pitchFamily="18" charset="0"/>
                <a:ea typeface="Calibri" panose="020F0502020204030204" pitchFamily="34" charset="0"/>
              </a:rPr>
              <a:t>Оформление приказа о выполнении дополнительной работы</a:t>
            </a:r>
            <a:endParaRPr lang="ru-RU" sz="1400" dirty="0">
              <a:solidFill>
                <a:schemeClr val="tx1"/>
              </a:solidFill>
            </a:endParaRPr>
          </a:p>
        </p:txBody>
      </p:sp>
      <p:sp>
        <p:nvSpPr>
          <p:cNvPr id="3" name="Прямоугольник: скругленные углы 2">
            <a:extLst>
              <a:ext uri="{FF2B5EF4-FFF2-40B4-BE49-F238E27FC236}">
                <a16:creationId xmlns:a16="http://schemas.microsoft.com/office/drawing/2014/main" xmlns="" id="{9E22EEE6-A4A1-3041-7738-CB6DA360408B}"/>
              </a:ext>
            </a:extLst>
          </p:cNvPr>
          <p:cNvSpPr/>
          <p:nvPr/>
        </p:nvSpPr>
        <p:spPr>
          <a:xfrm>
            <a:off x="100921" y="1710153"/>
            <a:ext cx="4759837" cy="1090799"/>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Оформление приказа на выполнение дополнительной работы является основанием для того, чтобы работник начал выполнять дополнительную работу</a:t>
            </a:r>
            <a:endParaRPr lang="ru-RU" sz="1600" dirty="0">
              <a:solidFill>
                <a:schemeClr val="tx1"/>
              </a:solidFill>
            </a:endParaRPr>
          </a:p>
        </p:txBody>
      </p:sp>
      <p:sp>
        <p:nvSpPr>
          <p:cNvPr id="4" name="Прямоугольник: скругленные углы 3">
            <a:extLst>
              <a:ext uri="{FF2B5EF4-FFF2-40B4-BE49-F238E27FC236}">
                <a16:creationId xmlns:a16="http://schemas.microsoft.com/office/drawing/2014/main" xmlns="" id="{4EB489B7-783A-691E-8F1D-039B2FE9AAF4}"/>
              </a:ext>
            </a:extLst>
          </p:cNvPr>
          <p:cNvSpPr/>
          <p:nvPr/>
        </p:nvSpPr>
        <p:spPr>
          <a:xfrm>
            <a:off x="5489610" y="1848269"/>
            <a:ext cx="6166584" cy="927168"/>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49580" algn="ctr">
              <a:spcAft>
                <a:spcPts val="1000"/>
              </a:spcAft>
            </a:pPr>
            <a:r>
              <a:rPr lang="ru-RU"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Издается он при наличии письменного согласия работника, дополнительного соглашения к трудовому договору, которые являются основанием для его издания</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Стрелка: вниз 4">
            <a:extLst>
              <a:ext uri="{FF2B5EF4-FFF2-40B4-BE49-F238E27FC236}">
                <a16:creationId xmlns:a16="http://schemas.microsoft.com/office/drawing/2014/main" xmlns="" id="{9B89F940-DF6B-079D-9822-99D642E40F38}"/>
              </a:ext>
            </a:extLst>
          </p:cNvPr>
          <p:cNvSpPr/>
          <p:nvPr/>
        </p:nvSpPr>
        <p:spPr>
          <a:xfrm rot="16200000">
            <a:off x="4654358" y="1981730"/>
            <a:ext cx="885292" cy="618371"/>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xmlns="" id="{F5A41A6B-A7C2-5290-6FF9-FA22AEB6C79F}"/>
              </a:ext>
            </a:extLst>
          </p:cNvPr>
          <p:cNvSpPr/>
          <p:nvPr/>
        </p:nvSpPr>
        <p:spPr>
          <a:xfrm>
            <a:off x="1140447" y="3101235"/>
            <a:ext cx="6282986" cy="593403"/>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Приказ в обязательном порядке должен содержать следующую информацию</a:t>
            </a:r>
            <a:endParaRPr lang="ru-RU" sz="1600" dirty="0">
              <a:solidFill>
                <a:schemeClr val="tx1"/>
              </a:solidFill>
            </a:endParaRPr>
          </a:p>
        </p:txBody>
      </p:sp>
      <p:sp>
        <p:nvSpPr>
          <p:cNvPr id="8" name="Прямоугольник: скругленные углы 7">
            <a:extLst>
              <a:ext uri="{FF2B5EF4-FFF2-40B4-BE49-F238E27FC236}">
                <a16:creationId xmlns:a16="http://schemas.microsoft.com/office/drawing/2014/main" xmlns="" id="{00DB6561-CA40-FA5F-1B58-9C5CD1FD0B2A}"/>
              </a:ext>
            </a:extLst>
          </p:cNvPr>
          <p:cNvSpPr/>
          <p:nvPr/>
        </p:nvSpPr>
        <p:spPr>
          <a:xfrm>
            <a:off x="3120166" y="3767709"/>
            <a:ext cx="7717880" cy="58649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характеристика вида дополнительной работы с указанием должности, по которой выполняется дополнительная работа (согласно штатному расписанию)</a:t>
            </a:r>
            <a:endParaRPr lang="ru-RU" sz="1600" dirty="0">
              <a:solidFill>
                <a:schemeClr val="tx1"/>
              </a:solidFill>
            </a:endParaRPr>
          </a:p>
        </p:txBody>
      </p:sp>
      <p:sp>
        <p:nvSpPr>
          <p:cNvPr id="9" name="Прямоугольник: скругленные углы 8">
            <a:extLst>
              <a:ext uri="{FF2B5EF4-FFF2-40B4-BE49-F238E27FC236}">
                <a16:creationId xmlns:a16="http://schemas.microsoft.com/office/drawing/2014/main" xmlns="" id="{0DEE2504-0D71-1C01-11F7-3FA553CA2EC2}"/>
              </a:ext>
            </a:extLst>
          </p:cNvPr>
          <p:cNvSpPr/>
          <p:nvPr/>
        </p:nvSpPr>
        <p:spPr>
          <a:xfrm>
            <a:off x="3120165" y="4362665"/>
            <a:ext cx="7717879" cy="78518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характеристика вида дополнительной работы с указанием должности, по которой выполняется дополнительная работа (согласно штатному расписанию)</a:t>
            </a:r>
            <a:endParaRPr lang="ru-RU" sz="1600" dirty="0">
              <a:solidFill>
                <a:schemeClr val="tx1"/>
              </a:solidFill>
            </a:endParaRPr>
          </a:p>
        </p:txBody>
      </p:sp>
      <p:sp>
        <p:nvSpPr>
          <p:cNvPr id="10" name="Прямоугольник: скругленные углы 9">
            <a:extLst>
              <a:ext uri="{FF2B5EF4-FFF2-40B4-BE49-F238E27FC236}">
                <a16:creationId xmlns:a16="http://schemas.microsoft.com/office/drawing/2014/main" xmlns="" id="{FCF0ED30-A79C-6A5A-0F73-971C431B1435}"/>
              </a:ext>
            </a:extLst>
          </p:cNvPr>
          <p:cNvSpPr/>
          <p:nvPr/>
        </p:nvSpPr>
        <p:spPr>
          <a:xfrm>
            <a:off x="3120166" y="5156311"/>
            <a:ext cx="7717878" cy="42946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даты начала и окончания выполнения дополнительной работы</a:t>
            </a:r>
            <a:endParaRPr lang="ru-RU" sz="1600" dirty="0">
              <a:solidFill>
                <a:schemeClr val="tx1"/>
              </a:solidFill>
            </a:endParaRPr>
          </a:p>
        </p:txBody>
      </p:sp>
      <p:sp>
        <p:nvSpPr>
          <p:cNvPr id="11" name="Прямоугольник: скругленные углы 10">
            <a:extLst>
              <a:ext uri="{FF2B5EF4-FFF2-40B4-BE49-F238E27FC236}">
                <a16:creationId xmlns:a16="http://schemas.microsoft.com/office/drawing/2014/main" xmlns="" id="{3AFE2F0C-57DD-18ED-82AB-1BF28E3DA1F7}"/>
              </a:ext>
            </a:extLst>
          </p:cNvPr>
          <p:cNvSpPr/>
          <p:nvPr/>
        </p:nvSpPr>
        <p:spPr>
          <a:xfrm>
            <a:off x="3120164" y="5594238"/>
            <a:ext cx="7717877" cy="785182"/>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описание (перечень) дополнительного объема работы (если выполняются отдельные функции по должности) или отсылку к должностной инструкции, если выполняется весь объем обязанностей, предусмотренных в ней</a:t>
            </a:r>
            <a:endParaRPr lang="ru-RU" sz="1600" dirty="0">
              <a:solidFill>
                <a:schemeClr val="tx1"/>
              </a:solidFill>
            </a:endParaRPr>
          </a:p>
        </p:txBody>
      </p:sp>
      <p:sp>
        <p:nvSpPr>
          <p:cNvPr id="12" name="Стрелка: вниз 11">
            <a:extLst>
              <a:ext uri="{FF2B5EF4-FFF2-40B4-BE49-F238E27FC236}">
                <a16:creationId xmlns:a16="http://schemas.microsoft.com/office/drawing/2014/main" xmlns="" id="{B8310076-E604-39AC-0875-DC95972AF59D}"/>
              </a:ext>
            </a:extLst>
          </p:cNvPr>
          <p:cNvSpPr/>
          <p:nvPr/>
        </p:nvSpPr>
        <p:spPr>
          <a:xfrm>
            <a:off x="2234874" y="2757305"/>
            <a:ext cx="1393850" cy="371306"/>
          </a:xfrm>
          <a:prstGeom prst="downArrow">
            <a:avLst/>
          </a:prstGeom>
          <a:gradFill>
            <a:gsLst>
              <a:gs pos="50000">
                <a:srgbClr val="C7EDEE"/>
              </a:gs>
              <a:gs pos="100000">
                <a:srgbClr val="3BC0C3"/>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xmlns="" id="{FDE510E4-FD81-AEDB-18C9-9757E9824796}"/>
              </a:ext>
            </a:extLst>
          </p:cNvPr>
          <p:cNvSpPr/>
          <p:nvPr/>
        </p:nvSpPr>
        <p:spPr>
          <a:xfrm>
            <a:off x="3120164" y="6428536"/>
            <a:ext cx="7717878" cy="429464"/>
          </a:xfrm>
          <a:prstGeom prst="roundRect">
            <a:avLst/>
          </a:prstGeom>
          <a:solidFill>
            <a:srgbClr val="BEE6E8"/>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kern="0" dirty="0">
                <a:solidFill>
                  <a:schemeClr val="tx1"/>
                </a:solidFill>
                <a:effectLst/>
                <a:latin typeface="Times New Roman" panose="02020603050405020304" pitchFamily="18" charset="0"/>
                <a:ea typeface="Calibri" panose="020F0502020204030204" pitchFamily="34" charset="0"/>
              </a:rPr>
              <a:t>размер доплаты за выполнение дополнительной работы</a:t>
            </a:r>
            <a:endParaRPr lang="ru-RU" sz="1600" dirty="0">
              <a:solidFill>
                <a:schemeClr val="tx1"/>
              </a:solidFill>
            </a:endParaRPr>
          </a:p>
        </p:txBody>
      </p:sp>
      <p:cxnSp>
        <p:nvCxnSpPr>
          <p:cNvPr id="15" name="Прямая соединительная линия 14">
            <a:extLst>
              <a:ext uri="{FF2B5EF4-FFF2-40B4-BE49-F238E27FC236}">
                <a16:creationId xmlns:a16="http://schemas.microsoft.com/office/drawing/2014/main" xmlns="" id="{917E9CE6-2356-EF99-2B56-AA562220920B}"/>
              </a:ext>
            </a:extLst>
          </p:cNvPr>
          <p:cNvCxnSpPr/>
          <p:nvPr/>
        </p:nvCxnSpPr>
        <p:spPr>
          <a:xfrm>
            <a:off x="1645920" y="3644715"/>
            <a:ext cx="0" cy="30255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xmlns="" id="{1DA0BD7A-05E5-05CF-E347-BF105C5476A8}"/>
              </a:ext>
            </a:extLst>
          </p:cNvPr>
          <p:cNvCxnSpPr>
            <a:endCxn id="8" idx="1"/>
          </p:cNvCxnSpPr>
          <p:nvPr/>
        </p:nvCxnSpPr>
        <p:spPr>
          <a:xfrm>
            <a:off x="1636295" y="4060955"/>
            <a:ext cx="1483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xmlns="" id="{1483A92C-35D8-EF5F-F783-E4CCE16577E9}"/>
              </a:ext>
            </a:extLst>
          </p:cNvPr>
          <p:cNvCxnSpPr/>
          <p:nvPr/>
        </p:nvCxnSpPr>
        <p:spPr>
          <a:xfrm>
            <a:off x="1636293" y="4755256"/>
            <a:ext cx="1483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xmlns="" id="{2DD1CD55-7370-7929-3255-EEB4DB611643}"/>
              </a:ext>
            </a:extLst>
          </p:cNvPr>
          <p:cNvCxnSpPr/>
          <p:nvPr/>
        </p:nvCxnSpPr>
        <p:spPr>
          <a:xfrm>
            <a:off x="1645920" y="5371043"/>
            <a:ext cx="1483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xmlns="" id="{80B465FC-5E24-236D-6A90-8B2EAF81F24A}"/>
              </a:ext>
            </a:extLst>
          </p:cNvPr>
          <p:cNvCxnSpPr/>
          <p:nvPr/>
        </p:nvCxnSpPr>
        <p:spPr>
          <a:xfrm>
            <a:off x="1645920" y="5993944"/>
            <a:ext cx="1483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xmlns="" id="{F045B2CA-9CD1-A924-450D-6EBE0C821BD5}"/>
              </a:ext>
            </a:extLst>
          </p:cNvPr>
          <p:cNvCxnSpPr/>
          <p:nvPr/>
        </p:nvCxnSpPr>
        <p:spPr>
          <a:xfrm>
            <a:off x="1645920" y="6670307"/>
            <a:ext cx="14838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3102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3114</Words>
  <Application>Microsoft Office PowerPoint</Application>
  <PresentationFormat>Произвольный</PresentationFormat>
  <Paragraphs>200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35-26.2</dc:creator>
  <cp:lastModifiedBy>35-31</cp:lastModifiedBy>
  <cp:revision>10</cp:revision>
  <dcterms:created xsi:type="dcterms:W3CDTF">2024-12-17T08:23:34Z</dcterms:created>
  <dcterms:modified xsi:type="dcterms:W3CDTF">2024-12-24T13:39:35Z</dcterms:modified>
</cp:coreProperties>
</file>